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59" r:id="rId5"/>
    <p:sldId id="261" r:id="rId6"/>
    <p:sldId id="260" r:id="rId7"/>
    <p:sldId id="262" r:id="rId8"/>
    <p:sldId id="265" r:id="rId9"/>
    <p:sldId id="268" r:id="rId10"/>
    <p:sldId id="269" r:id="rId11"/>
    <p:sldId id="267"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706" autoAdjust="0"/>
  </p:normalViewPr>
  <p:slideViewPr>
    <p:cSldViewPr snapToGrid="0">
      <p:cViewPr varScale="1">
        <p:scale>
          <a:sx n="58" d="100"/>
          <a:sy n="58" d="100"/>
        </p:scale>
        <p:origin x="6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A3312-A230-402A-A140-BCC0BD6605D8}" type="datetimeFigureOut">
              <a:rPr lang="en-US" smtClean="0"/>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D64AD-6000-4590-B5C3-E8C4EF92A76B}" type="slidenum">
              <a:rPr lang="en-US" smtClean="0"/>
              <a:t>‹#›</a:t>
            </a:fld>
            <a:endParaRPr lang="en-US"/>
          </a:p>
        </p:txBody>
      </p:sp>
    </p:spTree>
    <p:extLst>
      <p:ext uri="{BB962C8B-B14F-4D97-AF65-F5344CB8AC3E}">
        <p14:creationId xmlns:p14="http://schemas.microsoft.com/office/powerpoint/2010/main" val="348076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skills provide a foundation for</a:t>
            </a:r>
            <a:r>
              <a:rPr lang="en-US" baseline="0" dirty="0" smtClean="0"/>
              <a:t> school readiness and success in life.</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2</a:t>
            </a:fld>
            <a:endParaRPr lang="en-US"/>
          </a:p>
        </p:txBody>
      </p:sp>
    </p:spTree>
    <p:extLst>
      <p:ext uri="{BB962C8B-B14F-4D97-AF65-F5344CB8AC3E}">
        <p14:creationId xmlns:p14="http://schemas.microsoft.com/office/powerpoint/2010/main" val="1602048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Repetition</a:t>
            </a:r>
            <a:r>
              <a:rPr lang="en-US" baseline="0" dirty="0" smtClean="0"/>
              <a:t> is built in so children continue practicing introducing themselves and labeling feelings.  We also review breathing like Tucker.</a:t>
            </a:r>
          </a:p>
          <a:p>
            <a:endParaRPr lang="en-US" baseline="0" dirty="0" smtClean="0"/>
          </a:p>
          <a:p>
            <a:r>
              <a:rPr lang="en-US" baseline="0" dirty="0" smtClean="0"/>
              <a:t>We want to normalize mistakes so children can work through solutions and build their resilience.  </a:t>
            </a:r>
          </a:p>
          <a:p>
            <a:endParaRPr lang="en-US" baseline="0" dirty="0" smtClean="0"/>
          </a:p>
          <a:p>
            <a:r>
              <a:rPr lang="en-US" baseline="0" dirty="0" smtClean="0"/>
              <a:t>There are many examples of mistakes.  It might be simple like when they are learning to draw and it doesn’t come out right. They might break something.  They may have hurt someone or gotten hurt.</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12</a:t>
            </a:fld>
            <a:endParaRPr lang="en-US"/>
          </a:p>
        </p:txBody>
      </p:sp>
    </p:spTree>
    <p:extLst>
      <p:ext uri="{BB962C8B-B14F-4D97-AF65-F5344CB8AC3E}">
        <p14:creationId xmlns:p14="http://schemas.microsoft.com/office/powerpoint/2010/main" val="308782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an activity to demonstrate</a:t>
            </a:r>
            <a:r>
              <a:rPr lang="en-US" baseline="0" dirty="0" smtClean="0"/>
              <a:t> practicing. We toss a bean bag into a bucket.  Sometimes we miss and we try again. We might get frustrated.</a:t>
            </a:r>
          </a:p>
          <a:p>
            <a:endParaRPr lang="en-US" baseline="0" dirty="0" smtClean="0"/>
          </a:p>
          <a:p>
            <a:r>
              <a:rPr lang="en-US" baseline="0" dirty="0" smtClean="0"/>
              <a:t>Children may not admit to doing something to avoid a consequence or negative response.  How can we encourage them to be honest?</a:t>
            </a:r>
          </a:p>
          <a:p>
            <a:endParaRPr lang="en-US" baseline="0" dirty="0" smtClean="0"/>
          </a:p>
          <a:p>
            <a:r>
              <a:rPr lang="en-US" baseline="0" dirty="0" smtClean="0"/>
              <a:t>We read Minnie Makes a Mistake.  The sister wants to play alone and tells the younger sister to go away, she smells.  The father helps them know it will be okay and helps the sisters to make up.</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13</a:t>
            </a:fld>
            <a:endParaRPr lang="en-US"/>
          </a:p>
        </p:txBody>
      </p:sp>
    </p:spTree>
    <p:extLst>
      <p:ext uri="{BB962C8B-B14F-4D97-AF65-F5344CB8AC3E}">
        <p14:creationId xmlns:p14="http://schemas.microsoft.com/office/powerpoint/2010/main" val="52991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by nature are going to make lots of mistakes. They are learning so much all at once!</a:t>
            </a:r>
          </a:p>
          <a:p>
            <a:r>
              <a:rPr lang="en-US" dirty="0" smtClean="0"/>
              <a:t>Remember</a:t>
            </a:r>
            <a:r>
              <a:rPr lang="en-US" baseline="0" dirty="0" smtClean="0"/>
              <a:t> to label behavior and not the child. Good vs. bad be difficult to understand.  We want children to know what we want them to do, not just what we don’t want them to do.</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14</a:t>
            </a:fld>
            <a:endParaRPr lang="en-US"/>
          </a:p>
        </p:txBody>
      </p:sp>
    </p:spTree>
    <p:extLst>
      <p:ext uri="{BB962C8B-B14F-4D97-AF65-F5344CB8AC3E}">
        <p14:creationId xmlns:p14="http://schemas.microsoft.com/office/powerpoint/2010/main" val="272449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repetition.</a:t>
            </a:r>
          </a:p>
          <a:p>
            <a:endParaRPr lang="en-US" dirty="0" smtClean="0"/>
          </a:p>
          <a:p>
            <a:r>
              <a:rPr lang="en-US" dirty="0" smtClean="0"/>
              <a:t>We read We</a:t>
            </a:r>
            <a:r>
              <a:rPr lang="en-US" baseline="0" dirty="0" smtClean="0"/>
              <a:t> Can Be Problem Solvers!</a:t>
            </a:r>
          </a:p>
          <a:p>
            <a:r>
              <a:rPr lang="en-US" baseline="0" dirty="0" smtClean="0"/>
              <a:t>This introduces steps for children to follow including naming the problem.  Several examples are given.</a:t>
            </a:r>
          </a:p>
          <a:p>
            <a:r>
              <a:rPr lang="en-US" baseline="0" dirty="0" smtClean="0"/>
              <a:t>Children use the Solutions to think of what they can try.</a:t>
            </a:r>
          </a:p>
          <a:p>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15</a:t>
            </a:fld>
            <a:endParaRPr lang="en-US"/>
          </a:p>
        </p:txBody>
      </p:sp>
    </p:spTree>
    <p:extLst>
      <p:ext uri="{BB962C8B-B14F-4D97-AF65-F5344CB8AC3E}">
        <p14:creationId xmlns:p14="http://schemas.microsoft.com/office/powerpoint/2010/main" val="44629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solutions that are promoted.  What are some ideas that would work at home?  Not all of the solutions will fit each time.  Talking with your child about what would happen and how would others feel are important.  As adults, we often try to solve problems for children rather than with them. This can take longer, but builds the child’s capacity.  It takes practice and support. Encourage your child to keep trying.</a:t>
            </a:r>
          </a:p>
          <a:p>
            <a:endParaRPr lang="en-US" baseline="0" dirty="0" smtClean="0"/>
          </a:p>
          <a:p>
            <a:r>
              <a:rPr lang="en-US" baseline="0" dirty="0" smtClean="0"/>
              <a:t>We use visuals in the classroom to encourage children’s skills independently or with an adult.  Visuals give everyone a prompt.</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16</a:t>
            </a:fld>
            <a:endParaRPr lang="en-US"/>
          </a:p>
        </p:txBody>
      </p:sp>
    </p:spTree>
    <p:extLst>
      <p:ext uri="{BB962C8B-B14F-4D97-AF65-F5344CB8AC3E}">
        <p14:creationId xmlns:p14="http://schemas.microsoft.com/office/powerpoint/2010/main" val="77416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solving</a:t>
            </a:r>
            <a:r>
              <a:rPr lang="en-US" baseline="0" dirty="0" smtClean="0"/>
              <a:t> only works when everyone is calm.  Remember that first we have to help to regulate our </a:t>
            </a:r>
            <a:r>
              <a:rPr lang="en-US" baseline="0" dirty="0" smtClean="0"/>
              <a:t>child before working through the problem solving steps.</a:t>
            </a:r>
          </a:p>
          <a:p>
            <a:endParaRPr lang="en-US" baseline="0" dirty="0" smtClean="0"/>
          </a:p>
          <a:p>
            <a:r>
              <a:rPr lang="en-US" baseline="0" dirty="0" smtClean="0"/>
              <a:t>Help your child through modeling the steps when a problem happens. Use the solutions to help a child try an appropriate behavior to meet their need or want.  Sometimes they have to be patient and wait.  They may need adult support here. Here is the problem solving book for home!</a:t>
            </a:r>
          </a:p>
          <a:p>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17</a:t>
            </a:fld>
            <a:endParaRPr lang="en-US"/>
          </a:p>
        </p:txBody>
      </p:sp>
    </p:spTree>
    <p:extLst>
      <p:ext uri="{BB962C8B-B14F-4D97-AF65-F5344CB8AC3E}">
        <p14:creationId xmlns:p14="http://schemas.microsoft.com/office/powerpoint/2010/main" val="1265159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read The Ways We Share</a:t>
            </a:r>
          </a:p>
          <a:p>
            <a:r>
              <a:rPr lang="en-US" dirty="0" smtClean="0"/>
              <a:t>Help your child think of ways to share.  Children don’t always have control and are told what to do a lot of the time.  Sharing</a:t>
            </a:r>
            <a:r>
              <a:rPr lang="en-US" baseline="0" dirty="0" smtClean="0"/>
              <a:t> doesn’t have to mean that they lose.</a:t>
            </a:r>
          </a:p>
          <a:p>
            <a:endParaRPr lang="en-US" baseline="0" dirty="0" smtClean="0"/>
          </a:p>
          <a:p>
            <a:r>
              <a:rPr lang="en-US" baseline="0" dirty="0" smtClean="0"/>
              <a:t>“Can I have a turn when you are done?” empowers both children to get what they want.  Most children respond yes and continue to play.  Some children will offer the item right away.</a:t>
            </a:r>
          </a:p>
          <a:p>
            <a:endParaRPr lang="en-US" baseline="0" dirty="0" smtClean="0"/>
          </a:p>
          <a:p>
            <a:r>
              <a:rPr lang="en-US" baseline="0" dirty="0" smtClean="0"/>
              <a:t>This reduces aggressive behavior by giving children a way to ask</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18</a:t>
            </a:fld>
            <a:endParaRPr lang="en-US"/>
          </a:p>
        </p:txBody>
      </p:sp>
    </p:spTree>
    <p:extLst>
      <p:ext uri="{BB962C8B-B14F-4D97-AF65-F5344CB8AC3E}">
        <p14:creationId xmlns:p14="http://schemas.microsoft.com/office/powerpoint/2010/main" val="190390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social skills take support from an adult. How can you encourage this with children in your home?</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19</a:t>
            </a:fld>
            <a:endParaRPr lang="en-US"/>
          </a:p>
        </p:txBody>
      </p:sp>
    </p:spTree>
    <p:extLst>
      <p:ext uri="{BB962C8B-B14F-4D97-AF65-F5344CB8AC3E}">
        <p14:creationId xmlns:p14="http://schemas.microsoft.com/office/powerpoint/2010/main" val="2281813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a:t>
            </a:r>
            <a:r>
              <a:rPr lang="en-US" baseline="0" dirty="0" smtClean="0"/>
              <a:t> children begin by playing alone or with an adult</a:t>
            </a:r>
          </a:p>
          <a:p>
            <a:r>
              <a:rPr lang="en-US" baseline="0" dirty="0" smtClean="0"/>
              <a:t>Children begin to notice others and want to play along side of peers</a:t>
            </a:r>
          </a:p>
          <a:p>
            <a:r>
              <a:rPr lang="en-US" baseline="0" dirty="0" smtClean="0"/>
              <a:t>An advanced skill is cooperative play and working together</a:t>
            </a:r>
          </a:p>
          <a:p>
            <a:endParaRPr lang="en-US" baseline="0" dirty="0" smtClean="0"/>
          </a:p>
          <a:p>
            <a:r>
              <a:rPr lang="en-US" baseline="0" dirty="0" smtClean="0"/>
              <a:t>Adults can facilitate peers by mediating.  You can also role play by creating small problems and helping your child work through them with you.</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20</a:t>
            </a:fld>
            <a:endParaRPr lang="en-US"/>
          </a:p>
        </p:txBody>
      </p:sp>
    </p:spTree>
    <p:extLst>
      <p:ext uri="{BB962C8B-B14F-4D97-AF65-F5344CB8AC3E}">
        <p14:creationId xmlns:p14="http://schemas.microsoft.com/office/powerpoint/2010/main" val="89397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review</a:t>
            </a:r>
            <a:r>
              <a:rPr lang="en-US" baseline="0" dirty="0" smtClean="0"/>
              <a:t> all of our skills so far.</a:t>
            </a:r>
          </a:p>
          <a:p>
            <a:r>
              <a:rPr lang="en-US" baseline="0" dirty="0" smtClean="0"/>
              <a:t>We read a version of “I Can Be a Super Friend!”</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21</a:t>
            </a:fld>
            <a:endParaRPr lang="en-US"/>
          </a:p>
        </p:txBody>
      </p:sp>
    </p:spTree>
    <p:extLst>
      <p:ext uri="{BB962C8B-B14F-4D97-AF65-F5344CB8AC3E}">
        <p14:creationId xmlns:p14="http://schemas.microsoft.com/office/powerpoint/2010/main" val="364011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lessons can be provided in small groups or with a classroom of children.  These practices are built into the classroom environment and materials can be provided for</a:t>
            </a:r>
            <a:r>
              <a:rPr lang="en-US" baseline="0" dirty="0" smtClean="0"/>
              <a:t> home.  They build off each other and include repetition to build proficiency.</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3</a:t>
            </a:fld>
            <a:endParaRPr lang="en-US"/>
          </a:p>
        </p:txBody>
      </p:sp>
    </p:spTree>
    <p:extLst>
      <p:ext uri="{BB962C8B-B14F-4D97-AF65-F5344CB8AC3E}">
        <p14:creationId xmlns:p14="http://schemas.microsoft.com/office/powerpoint/2010/main" val="383205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have been practicing introducing</a:t>
            </a:r>
            <a:r>
              <a:rPr lang="en-US" baseline="0" dirty="0" smtClean="0"/>
              <a:t> themselves.  Now you can practice speaking to peers with their name</a:t>
            </a:r>
            <a:r>
              <a:rPr lang="en-US" baseline="0" dirty="0" smtClean="0"/>
              <a:t>.</a:t>
            </a:r>
          </a:p>
          <a:p>
            <a:r>
              <a:rPr lang="en-US" baseline="0" dirty="0" smtClean="0"/>
              <a:t>We talk about how to use these skills with the support of these visuals.</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22</a:t>
            </a:fld>
            <a:endParaRPr lang="en-US"/>
          </a:p>
        </p:txBody>
      </p:sp>
    </p:spTree>
    <p:extLst>
      <p:ext uri="{BB962C8B-B14F-4D97-AF65-F5344CB8AC3E}">
        <p14:creationId xmlns:p14="http://schemas.microsoft.com/office/powerpoint/2010/main" val="4288940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started teaching your child new behaviors,</a:t>
            </a:r>
            <a:r>
              <a:rPr lang="en-US" baseline="0" dirty="0" smtClean="0"/>
              <a:t> you can reinforce these</a:t>
            </a:r>
          </a:p>
          <a:p>
            <a:endParaRPr lang="en-US" baseline="0" dirty="0" smtClean="0"/>
          </a:p>
          <a:p>
            <a:r>
              <a:rPr lang="en-US" baseline="0" dirty="0" smtClean="0"/>
              <a:t>Notice what your child does and provide positive feedback</a:t>
            </a:r>
          </a:p>
          <a:p>
            <a:r>
              <a:rPr lang="en-US" baseline="0" dirty="0" smtClean="0"/>
              <a:t>Physical encouragement is also helpful “wink, high five, hug, thumbs up, etc</a:t>
            </a:r>
            <a:r>
              <a:rPr lang="en-US" baseline="0" dirty="0" smtClean="0"/>
              <a:t>.)</a:t>
            </a:r>
          </a:p>
          <a:p>
            <a:endParaRPr lang="en-US" baseline="0" dirty="0" smtClean="0"/>
          </a:p>
          <a:p>
            <a:r>
              <a:rPr lang="en-US" baseline="0" dirty="0" smtClean="0"/>
              <a:t>It can be helpful to identify the behaviors you want to see your child use instead of the challenging behaviors</a:t>
            </a:r>
          </a:p>
          <a:p>
            <a:r>
              <a:rPr lang="en-US" baseline="0" dirty="0" smtClean="0"/>
              <a:t>How can you promote these so you see them more often?</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23</a:t>
            </a:fld>
            <a:endParaRPr lang="en-US"/>
          </a:p>
        </p:txBody>
      </p:sp>
    </p:spTree>
    <p:extLst>
      <p:ext uri="{BB962C8B-B14F-4D97-AF65-F5344CB8AC3E}">
        <p14:creationId xmlns:p14="http://schemas.microsoft.com/office/powerpoint/2010/main" val="2162980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last lesson of this series.</a:t>
            </a:r>
          </a:p>
          <a:p>
            <a:endParaRPr lang="en-US" dirty="0" smtClean="0"/>
          </a:p>
          <a:p>
            <a:endParaRPr lang="en-US" dirty="0" smtClean="0"/>
          </a:p>
          <a:p>
            <a:r>
              <a:rPr lang="en-US" dirty="0" smtClean="0"/>
              <a:t>The children have</a:t>
            </a:r>
            <a:r>
              <a:rPr lang="en-US" baseline="0" dirty="0" smtClean="0"/>
              <a:t> learned a lot of concepts but will continue to need practice and support to master these skills.  Many adults have not yet mastered some of these skills.</a:t>
            </a:r>
          </a:p>
          <a:p>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24</a:t>
            </a:fld>
            <a:endParaRPr lang="en-US"/>
          </a:p>
        </p:txBody>
      </p:sp>
    </p:spTree>
    <p:extLst>
      <p:ext uri="{BB962C8B-B14F-4D97-AF65-F5344CB8AC3E}">
        <p14:creationId xmlns:p14="http://schemas.microsoft.com/office/powerpoint/2010/main" val="58052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Gratitude</a:t>
            </a:r>
            <a:r>
              <a:rPr lang="en-US" baseline="0" dirty="0" smtClean="0"/>
              <a:t> is shown to promote wellness.</a:t>
            </a:r>
          </a:p>
          <a:p>
            <a:r>
              <a:rPr lang="en-US" baseline="0" dirty="0" smtClean="0"/>
              <a:t>When we fill each other, we are happier and more fulfilled.</a:t>
            </a:r>
          </a:p>
          <a:p>
            <a:r>
              <a:rPr lang="en-US" baseline="0" dirty="0" smtClean="0"/>
              <a:t>This is a complex skill.</a:t>
            </a:r>
          </a:p>
          <a:p>
            <a:r>
              <a:rPr lang="en-US" baseline="0" dirty="0" smtClean="0"/>
              <a:t>Children are invited to participate in a variety of ways as Super Friends</a:t>
            </a:r>
          </a:p>
          <a:p>
            <a:endParaRPr lang="en-US" baseline="0" dirty="0" smtClean="0"/>
          </a:p>
          <a:p>
            <a:r>
              <a:rPr lang="en-US" baseline="0" dirty="0" smtClean="0"/>
              <a:t>You can encourage your child to notice when they are thankful for others.</a:t>
            </a:r>
          </a:p>
          <a:p>
            <a:r>
              <a:rPr lang="en-US" baseline="0" dirty="0" smtClean="0"/>
              <a:t>Model this behavior with your child.  Notice how you feel when you are kind to </a:t>
            </a:r>
            <a:r>
              <a:rPr lang="en-US" baseline="0" dirty="0" smtClean="0"/>
              <a:t>others</a:t>
            </a:r>
          </a:p>
          <a:p>
            <a:endParaRPr lang="en-US" baseline="0" dirty="0" smtClean="0"/>
          </a:p>
          <a:p>
            <a:r>
              <a:rPr lang="en-US" baseline="0" dirty="0" smtClean="0"/>
              <a:t>Children are often very proud to receive </a:t>
            </a:r>
            <a:r>
              <a:rPr lang="en-US" baseline="0" smtClean="0"/>
              <a:t>a certificate!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25</a:t>
            </a:fld>
            <a:endParaRPr lang="en-US"/>
          </a:p>
        </p:txBody>
      </p:sp>
    </p:spTree>
    <p:extLst>
      <p:ext uri="{BB962C8B-B14F-4D97-AF65-F5344CB8AC3E}">
        <p14:creationId xmlns:p14="http://schemas.microsoft.com/office/powerpoint/2010/main" val="142745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Creates a structure for promoting</a:t>
            </a:r>
            <a:r>
              <a:rPr lang="en-US" baseline="0" dirty="0" smtClean="0"/>
              <a:t> positive behaviors through teaching and acknowledgement.</a:t>
            </a:r>
          </a:p>
          <a:p>
            <a:r>
              <a:rPr lang="en-US" baseline="0" dirty="0" smtClean="0"/>
              <a:t>These concepts can be universal and will be best if promoted at school and home.</a:t>
            </a:r>
          </a:p>
          <a:p>
            <a:r>
              <a:rPr lang="en-US" baseline="0" dirty="0" smtClean="0"/>
              <a:t>This is a tiered approach with most of the practices focused on all of the children, some practices focused on some of the children and individual focus for a few children.</a:t>
            </a:r>
          </a:p>
          <a:p>
            <a:r>
              <a:rPr lang="en-US" baseline="0" dirty="0" smtClean="0"/>
              <a:t>These social skills are intended for all children in our program, but the format of the lessons helps to reinforce these strategies in a smaller setting to strengthen the effectiveness.  It is like a booster shot.</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4</a:t>
            </a:fld>
            <a:endParaRPr lang="en-US"/>
          </a:p>
        </p:txBody>
      </p:sp>
    </p:spTree>
    <p:extLst>
      <p:ext uri="{BB962C8B-B14F-4D97-AF65-F5344CB8AC3E}">
        <p14:creationId xmlns:p14="http://schemas.microsoft.com/office/powerpoint/2010/main" val="157994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classroom rules provide a foundation for the classroom and this group.  They can be easily translated to home</a:t>
            </a:r>
          </a:p>
          <a:p>
            <a:r>
              <a:rPr lang="en-US" dirty="0" smtClean="0"/>
              <a:t>What do these rules mean to you?  How can you encourage</a:t>
            </a:r>
            <a:r>
              <a:rPr lang="en-US" baseline="0" dirty="0" smtClean="0"/>
              <a:t> at home?</a:t>
            </a:r>
          </a:p>
          <a:p>
            <a:r>
              <a:rPr lang="en-US" baseline="0" dirty="0" smtClean="0"/>
              <a:t>What are some expectations you have for your child at home? How can you frame these positively (no yelling to inside voices)</a:t>
            </a:r>
          </a:p>
          <a:p>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5</a:t>
            </a:fld>
            <a:endParaRPr lang="en-US"/>
          </a:p>
        </p:txBody>
      </p:sp>
    </p:spTree>
    <p:extLst>
      <p:ext uri="{BB962C8B-B14F-4D97-AF65-F5344CB8AC3E}">
        <p14:creationId xmlns:p14="http://schemas.microsoft.com/office/powerpoint/2010/main" val="1459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ensures that all children participate at their ability.  We work to have them make the whole statement vs. just stating their name.</a:t>
            </a:r>
          </a:p>
          <a:p>
            <a:r>
              <a:rPr lang="en-US" baseline="0" dirty="0" smtClean="0"/>
              <a:t>They will be asked to participate in additional ways as the group progresses.</a:t>
            </a:r>
          </a:p>
          <a:p>
            <a:r>
              <a:rPr lang="en-US" baseline="0" dirty="0" smtClean="0"/>
              <a:t>How do you support your child engaging with other children in your family or community?</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6</a:t>
            </a:fld>
            <a:endParaRPr lang="en-US"/>
          </a:p>
        </p:txBody>
      </p:sp>
    </p:spTree>
    <p:extLst>
      <p:ext uri="{BB962C8B-B14F-4D97-AF65-F5344CB8AC3E}">
        <p14:creationId xmlns:p14="http://schemas.microsoft.com/office/powerpoint/2010/main" val="4207918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Regulating emotions (and sometimes</a:t>
            </a:r>
            <a:r>
              <a:rPr lang="en-US" baseline="0" dirty="0" smtClean="0"/>
              <a:t> behavior) begins with identifying the emotion</a:t>
            </a:r>
          </a:p>
          <a:p>
            <a:r>
              <a:rPr lang="en-US" baseline="0" dirty="0" smtClean="0"/>
              <a:t>We want children to feel comfortable experiencing a range of emotions.</a:t>
            </a:r>
          </a:p>
          <a:p>
            <a:r>
              <a:rPr lang="en-US" baseline="0" dirty="0" smtClean="0"/>
              <a:t>What does this look like in your household or your culture?  </a:t>
            </a:r>
          </a:p>
          <a:p>
            <a:r>
              <a:rPr lang="en-US" baseline="0" dirty="0" smtClean="0"/>
              <a:t>We may ask them to tell us more about when, why or what has made them feel this way.  Teachers and facilitators should model this and with some variety so children don’t get stuck on the same few feelings.  It is also possible to have multiple feelings at a time</a:t>
            </a:r>
          </a:p>
          <a:p>
            <a:r>
              <a:rPr lang="en-US" baseline="0" dirty="0" smtClean="0"/>
              <a:t>We use a scripted story each week to promote the lessons.  This provides a structure for their learning concepts.  There are many great books that promote social and emotional skills.  We use stories from the Pyramid Model for most weeks.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way we practice feelings</a:t>
            </a:r>
            <a:r>
              <a:rPr lang="en-US" baseline="0" dirty="0" smtClean="0"/>
              <a:t> is by acting them out.  Children will have a chance to be a variety of animals with different feelings.  This introduces the idea that feelings don’t just live on our faces, but in our whole body.</a:t>
            </a:r>
            <a:endParaRPr lang="en-US" dirty="0" smtClean="0"/>
          </a:p>
          <a:p>
            <a:endParaRPr lang="en-US" dirty="0" smtClean="0"/>
          </a:p>
          <a:p>
            <a:endParaRPr lang="en-US" dirty="0" smtClean="0"/>
          </a:p>
          <a:p>
            <a:r>
              <a:rPr lang="en-US" dirty="0" smtClean="0"/>
              <a:t>We take 3 breaths together.  Children will learn to focus on their breath.</a:t>
            </a:r>
            <a:r>
              <a:rPr lang="en-US" baseline="0" dirty="0" smtClean="0"/>
              <a:t>  Breaths should be from their belly and slowly breathe in, and slowly breathe out.  We repeat the breaths 3 times.  This is a great exercise to regulate the body, calm our nervous system, etc.  It is tied to later skills that require managing behavior and problem solving. Ask children to notice how their body is feeling more relaxed after the breaths.</a:t>
            </a:r>
            <a:endParaRPr lang="en-US" dirty="0" smtClean="0"/>
          </a:p>
          <a:p>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7</a:t>
            </a:fld>
            <a:endParaRPr lang="en-US"/>
          </a:p>
        </p:txBody>
      </p:sp>
    </p:spTree>
    <p:extLst>
      <p:ext uri="{BB962C8B-B14F-4D97-AF65-F5344CB8AC3E}">
        <p14:creationId xmlns:p14="http://schemas.microsoft.com/office/powerpoint/2010/main" val="150199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week will build on the previous week, so there</a:t>
            </a:r>
            <a:r>
              <a:rPr lang="en-US" baseline="0" dirty="0" smtClean="0"/>
              <a:t> is a quick review of the rules.  Children introduce themselves and let us know how they are feeling today.</a:t>
            </a:r>
          </a:p>
          <a:p>
            <a:endParaRPr lang="en-US" baseline="0" dirty="0" smtClean="0"/>
          </a:p>
          <a:p>
            <a:r>
              <a:rPr lang="en-US" dirty="0" smtClean="0"/>
              <a:t>Tucker the Turtle is a mascot for feeling angry or frustrated.</a:t>
            </a:r>
            <a:r>
              <a:rPr lang="en-US" baseline="0" dirty="0" smtClean="0"/>
              <a:t>  </a:t>
            </a:r>
          </a:p>
          <a:p>
            <a:r>
              <a:rPr lang="en-US" baseline="0" dirty="0" smtClean="0"/>
              <a:t>We can talk about what are some ways to express our anger and frustration and also to try to feel better (breathing, getting a hug, telling someone, go to a quiet place, drinking water, etc.)</a:t>
            </a:r>
          </a:p>
          <a:p>
            <a:r>
              <a:rPr lang="en-US" baseline="0" dirty="0" smtClean="0"/>
              <a:t>What are some times that you or your child get frustrated or angry.  What do you do?  What are some solutions?</a:t>
            </a:r>
          </a:p>
          <a:p>
            <a:endParaRPr lang="en-US" baseline="0" dirty="0" smtClean="0"/>
          </a:p>
          <a:p>
            <a:r>
              <a:rPr lang="en-US" baseline="0" dirty="0" smtClean="0"/>
              <a:t>The children make a turtle with pieces and a paper plate.  You can use this to show how Tucker tucks into his shell to calm and then he comes out.</a:t>
            </a:r>
            <a:endParaRPr lang="en-US" dirty="0" smtClean="0"/>
          </a:p>
          <a:p>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8</a:t>
            </a:fld>
            <a:endParaRPr lang="en-US"/>
          </a:p>
        </p:txBody>
      </p:sp>
    </p:spTree>
    <p:extLst>
      <p:ext uri="{BB962C8B-B14F-4D97-AF65-F5344CB8AC3E}">
        <p14:creationId xmlns:p14="http://schemas.microsoft.com/office/powerpoint/2010/main" val="416910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like a turtle</a:t>
            </a:r>
            <a:r>
              <a:rPr lang="en-US" baseline="0" dirty="0" smtClean="0"/>
              <a:t> takes practice.  Remember to teach and practice when everyone is calm.</a:t>
            </a:r>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9</a:t>
            </a:fld>
            <a:endParaRPr lang="en-US"/>
          </a:p>
        </p:txBody>
      </p:sp>
    </p:spTree>
    <p:extLst>
      <p:ext uri="{BB962C8B-B14F-4D97-AF65-F5344CB8AC3E}">
        <p14:creationId xmlns:p14="http://schemas.microsoft.com/office/powerpoint/2010/main" val="234675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Tucker represents what happens when the brain’s alert</a:t>
            </a:r>
            <a:r>
              <a:rPr lang="en-US" baseline="0" dirty="0" smtClean="0"/>
              <a:t> system is activated.</a:t>
            </a:r>
          </a:p>
          <a:p>
            <a:endParaRPr lang="en-US" baseline="0" dirty="0" smtClean="0"/>
          </a:p>
          <a:p>
            <a:r>
              <a:rPr lang="en-US" baseline="0" dirty="0" smtClean="0"/>
              <a:t>This is a visual of our brain.  When a stressful event happens, our brain activates the alert system (the thumb inside the fist).  This part of the brain sends the body into fight, flight, freeze modes.  We often see hitting, kicking, yelling (fight), running, climbing (flight), withdrawal (freeze).  The front part of the brain is no longer available at this time.  We have flipped our lid (open the fingers of the hand to expose the thumb).</a:t>
            </a:r>
          </a:p>
          <a:p>
            <a:endParaRPr lang="en-US" baseline="0" dirty="0" smtClean="0"/>
          </a:p>
          <a:p>
            <a:r>
              <a:rPr lang="en-US" baseline="0" dirty="0" smtClean="0"/>
              <a:t>When this happens, our goal is to support regulation (not self-regulation).  Breathing is one of the best ways to do this.  Building other simple activities that help to soothe the child in this state are useful.</a:t>
            </a:r>
          </a:p>
          <a:p>
            <a:endParaRPr lang="en-US" dirty="0"/>
          </a:p>
        </p:txBody>
      </p:sp>
      <p:sp>
        <p:nvSpPr>
          <p:cNvPr id="4" name="Slide Number Placeholder 3"/>
          <p:cNvSpPr>
            <a:spLocks noGrp="1"/>
          </p:cNvSpPr>
          <p:nvPr>
            <p:ph type="sldNum" sz="quarter" idx="10"/>
          </p:nvPr>
        </p:nvSpPr>
        <p:spPr/>
        <p:txBody>
          <a:bodyPr/>
          <a:lstStyle/>
          <a:p>
            <a:fld id="{75DD64AD-6000-4590-B5C3-E8C4EF92A76B}" type="slidenum">
              <a:rPr lang="en-US" smtClean="0"/>
              <a:t>11</a:t>
            </a:fld>
            <a:endParaRPr lang="en-US"/>
          </a:p>
        </p:txBody>
      </p:sp>
    </p:spTree>
    <p:extLst>
      <p:ext uri="{BB962C8B-B14F-4D97-AF65-F5344CB8AC3E}">
        <p14:creationId xmlns:p14="http://schemas.microsoft.com/office/powerpoint/2010/main" val="43381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8/12/2021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8/12/2021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8/12/2021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8/12/2021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8/12/2021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hallengingbehavior.cbcs.usf.edu/docs/ProblemSolving_Story_Home_EN.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hallengingbehavior.cbcs.usf.edu/docs/Peer-Mediated-Skill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hallengingbehavior.cbcs.usf.edu/docs/Rules_Tipsheet_Hom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hallengingbehavior.cbcs.usf.edu/docs/TuckerTurtle_Story_Hom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skill </a:t>
            </a:r>
            <a:r>
              <a:rPr lang="en-US" dirty="0" smtClean="0"/>
              <a:t>Lessons</a:t>
            </a:r>
            <a:br>
              <a:rPr lang="en-US" dirty="0" smtClean="0"/>
            </a:br>
            <a:r>
              <a:rPr lang="en-US" cap="none" dirty="0" smtClean="0">
                <a:latin typeface="Bradley Hand ITC" panose="03070402050302030203" pitchFamily="66" charset="0"/>
              </a:rPr>
              <a:t>for Families</a:t>
            </a:r>
            <a:endParaRPr lang="en-US" dirty="0"/>
          </a:p>
        </p:txBody>
      </p:sp>
      <p:sp>
        <p:nvSpPr>
          <p:cNvPr id="3" name="Subtitle 2"/>
          <p:cNvSpPr>
            <a:spLocks noGrp="1"/>
          </p:cNvSpPr>
          <p:nvPr>
            <p:ph type="subTitle" idx="1"/>
          </p:nvPr>
        </p:nvSpPr>
        <p:spPr>
          <a:xfrm>
            <a:off x="581191" y="3139880"/>
            <a:ext cx="10993546" cy="1564642"/>
          </a:xfrm>
        </p:spPr>
        <p:txBody>
          <a:bodyPr>
            <a:normAutofit/>
          </a:bodyPr>
          <a:lstStyle/>
          <a:p>
            <a:r>
              <a:rPr lang="en-US" dirty="0" smtClean="0"/>
              <a:t>Developed </a:t>
            </a:r>
            <a:r>
              <a:rPr lang="en-US" dirty="0" smtClean="0"/>
              <a:t>by Dawn Varney, LICSW </a:t>
            </a:r>
          </a:p>
          <a:p>
            <a:r>
              <a:rPr lang="en-US" dirty="0" smtClean="0"/>
              <a:t>Southern NH Services, Inc. </a:t>
            </a:r>
            <a:endParaRPr lang="en-US" dirty="0" smtClean="0"/>
          </a:p>
          <a:p>
            <a:r>
              <a:rPr lang="en-US" dirty="0" smtClean="0"/>
              <a:t>based </a:t>
            </a:r>
            <a:r>
              <a:rPr lang="en-US" dirty="0" smtClean="0"/>
              <a:t>on Pyramid Model Practices</a:t>
            </a:r>
            <a:endParaRPr lang="en-US" dirty="0"/>
          </a:p>
        </p:txBody>
      </p:sp>
    </p:spTree>
    <p:extLst>
      <p:ext uri="{BB962C8B-B14F-4D97-AF65-F5344CB8AC3E}">
        <p14:creationId xmlns:p14="http://schemas.microsoft.com/office/powerpoint/2010/main" val="262733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of Solutions</a:t>
            </a:r>
            <a:endParaRPr lang="en-US" dirty="0"/>
          </a:p>
        </p:txBody>
      </p:sp>
      <p:sp>
        <p:nvSpPr>
          <p:cNvPr id="3" name="Content Placeholder 2"/>
          <p:cNvSpPr>
            <a:spLocks noGrp="1"/>
          </p:cNvSpPr>
          <p:nvPr>
            <p:ph idx="1"/>
          </p:nvPr>
        </p:nvSpPr>
        <p:spPr/>
        <p:txBody>
          <a:bodyPr numCol="2">
            <a:normAutofit/>
          </a:bodyPr>
          <a:lstStyle/>
          <a:p>
            <a:pPr marL="0" indent="0">
              <a:buNone/>
            </a:pPr>
            <a:r>
              <a:rPr lang="en-US" sz="2400" dirty="0"/>
              <a:t>Help Children Think of Possible Solutions</a:t>
            </a:r>
          </a:p>
          <a:p>
            <a:r>
              <a:rPr lang="en-US" sz="2400" dirty="0" smtClean="0"/>
              <a:t>Ask </a:t>
            </a:r>
            <a:r>
              <a:rPr lang="en-US" sz="2400" dirty="0"/>
              <a:t>for help.</a:t>
            </a:r>
          </a:p>
          <a:p>
            <a:r>
              <a:rPr lang="en-US" sz="2400" dirty="0" smtClean="0"/>
              <a:t>Say </a:t>
            </a:r>
            <a:r>
              <a:rPr lang="en-US" sz="2400" dirty="0"/>
              <a:t>“Please stop.”</a:t>
            </a:r>
          </a:p>
          <a:p>
            <a:r>
              <a:rPr lang="en-US" sz="2400" dirty="0" smtClean="0"/>
              <a:t>Wait </a:t>
            </a:r>
            <a:r>
              <a:rPr lang="en-US" sz="2400" dirty="0"/>
              <a:t>and take turns.</a:t>
            </a:r>
          </a:p>
          <a:p>
            <a:r>
              <a:rPr lang="en-US" sz="2400" dirty="0" smtClean="0"/>
              <a:t>Get </a:t>
            </a:r>
            <a:r>
              <a:rPr lang="en-US" sz="2400" dirty="0"/>
              <a:t>a timer.</a:t>
            </a:r>
          </a:p>
          <a:p>
            <a:r>
              <a:rPr lang="en-US" sz="2400" dirty="0" smtClean="0"/>
              <a:t>Ask </a:t>
            </a:r>
            <a:r>
              <a:rPr lang="en-US" sz="2400" dirty="0"/>
              <a:t>for a hug.</a:t>
            </a:r>
          </a:p>
          <a:p>
            <a:r>
              <a:rPr lang="en-US" sz="2400" dirty="0" smtClean="0"/>
              <a:t>Take </a:t>
            </a:r>
            <a:r>
              <a:rPr lang="en-US" sz="2400" dirty="0"/>
              <a:t>a break.</a:t>
            </a:r>
          </a:p>
          <a:p>
            <a:r>
              <a:rPr lang="en-US" sz="2400" dirty="0" smtClean="0"/>
              <a:t>Say</a:t>
            </a:r>
            <a:r>
              <a:rPr lang="en-US" sz="2400" dirty="0"/>
              <a:t>, “Will you play with me?”</a:t>
            </a:r>
          </a:p>
          <a:p>
            <a:r>
              <a:rPr lang="en-US" sz="2400" dirty="0" smtClean="0"/>
              <a:t>Share</a:t>
            </a:r>
            <a:r>
              <a:rPr lang="en-US" sz="2400" dirty="0"/>
              <a:t>.</a:t>
            </a:r>
          </a:p>
          <a:p>
            <a:r>
              <a:rPr lang="en-US" sz="2400" dirty="0" smtClean="0"/>
              <a:t>Use </a:t>
            </a:r>
            <a:r>
              <a:rPr lang="en-US" sz="2400" dirty="0"/>
              <a:t>kind words</a:t>
            </a:r>
            <a:r>
              <a:rPr lang="en-US" sz="2400" dirty="0" smtClean="0"/>
              <a:t>.</a:t>
            </a:r>
          </a:p>
          <a:p>
            <a:r>
              <a:rPr lang="en-US" sz="2400" dirty="0" smtClean="0"/>
              <a:t>Create your own!</a:t>
            </a:r>
            <a:endParaRPr lang="en-US" sz="2400" dirty="0"/>
          </a:p>
          <a:p>
            <a:endParaRPr lang="en-US" dirty="0"/>
          </a:p>
        </p:txBody>
      </p:sp>
    </p:spTree>
    <p:extLst>
      <p:ext uri="{BB962C8B-B14F-4D97-AF65-F5344CB8AC3E}">
        <p14:creationId xmlns:p14="http://schemas.microsoft.com/office/powerpoint/2010/main" val="127674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and the Brain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Flip our Lid (Dan Siegel’s brain model)</a:t>
            </a:r>
          </a:p>
          <a:p>
            <a:pPr marL="0" indent="0">
              <a:buNone/>
            </a:pPr>
            <a:r>
              <a:rPr lang="en-US" sz="2800" dirty="0" smtClean="0"/>
              <a:t>Make a fist with thumb tucked </a:t>
            </a:r>
            <a:r>
              <a:rPr lang="en-US" sz="2800" dirty="0" smtClean="0"/>
              <a:t>inside</a:t>
            </a:r>
          </a:p>
          <a:p>
            <a:pPr marL="0" indent="0">
              <a:buNone/>
            </a:pPr>
            <a:r>
              <a:rPr lang="en-US" sz="2800" dirty="0" smtClean="0"/>
              <a:t>Now lift your fingers</a:t>
            </a:r>
            <a:endParaRPr lang="en-US" sz="2800" dirty="0"/>
          </a:p>
        </p:txBody>
      </p:sp>
      <p:pic>
        <p:nvPicPr>
          <p:cNvPr id="4" name="Picture 3"/>
          <p:cNvPicPr>
            <a:picLocks noChangeAspect="1"/>
          </p:cNvPicPr>
          <p:nvPr/>
        </p:nvPicPr>
        <p:blipFill>
          <a:blip r:embed="rId3"/>
          <a:stretch>
            <a:fillRect/>
          </a:stretch>
        </p:blipFill>
        <p:spPr>
          <a:xfrm>
            <a:off x="6596062" y="2356648"/>
            <a:ext cx="5126815" cy="3325998"/>
          </a:xfrm>
          <a:prstGeom prst="rect">
            <a:avLst/>
          </a:prstGeom>
        </p:spPr>
      </p:pic>
    </p:spTree>
    <p:extLst>
      <p:ext uri="{BB962C8B-B14F-4D97-AF65-F5344CB8AC3E}">
        <p14:creationId xmlns:p14="http://schemas.microsoft.com/office/powerpoint/2010/main" val="383738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t>Lesson 3-</a:t>
            </a:r>
            <a:br>
              <a:rPr lang="en-US" dirty="0" smtClean="0"/>
            </a:br>
            <a:r>
              <a:rPr lang="en-US" dirty="0" smtClean="0"/>
              <a:t>Dealing with Mistakes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Review and </a:t>
            </a:r>
            <a:r>
              <a:rPr lang="en-US" sz="3200" dirty="0" smtClean="0"/>
              <a:t>introductions</a:t>
            </a:r>
          </a:p>
          <a:p>
            <a:r>
              <a:rPr lang="en-US" sz="3200" dirty="0" smtClean="0"/>
              <a:t>Feelings and Tucker</a:t>
            </a:r>
            <a:endParaRPr lang="en-US" sz="3200" dirty="0" smtClean="0"/>
          </a:p>
          <a:p>
            <a:pPr marL="0" indent="0">
              <a:buNone/>
            </a:pPr>
            <a:endParaRPr lang="en-US" sz="3200" dirty="0"/>
          </a:p>
          <a:p>
            <a:pPr marL="0" indent="0">
              <a:buNone/>
            </a:pPr>
            <a:r>
              <a:rPr lang="en-US" sz="3200" dirty="0" smtClean="0"/>
              <a:t>Mistakes and learning</a:t>
            </a:r>
            <a:endParaRPr lang="en-US" sz="3200" dirty="0"/>
          </a:p>
        </p:txBody>
      </p:sp>
    </p:spTree>
    <p:extLst>
      <p:ext uri="{BB962C8B-B14F-4D97-AF65-F5344CB8AC3E}">
        <p14:creationId xmlns:p14="http://schemas.microsoft.com/office/powerpoint/2010/main" val="417345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Mistakes at Home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Mistakes are normal!!</a:t>
            </a:r>
          </a:p>
          <a:p>
            <a:pPr marL="0" indent="0">
              <a:buNone/>
            </a:pPr>
            <a:r>
              <a:rPr lang="en-US" sz="2800" dirty="0" smtClean="0"/>
              <a:t>Encourage </a:t>
            </a:r>
            <a:r>
              <a:rPr lang="en-US" sz="2800" dirty="0" smtClean="0"/>
              <a:t>honesty</a:t>
            </a:r>
          </a:p>
          <a:p>
            <a:pPr marL="0" indent="0">
              <a:buNone/>
            </a:pPr>
            <a:r>
              <a:rPr lang="en-US" sz="2800" dirty="0" smtClean="0"/>
              <a:t>Reduce negative response</a:t>
            </a:r>
          </a:p>
          <a:p>
            <a:pPr marL="0" indent="0">
              <a:buNone/>
            </a:pPr>
            <a:r>
              <a:rPr lang="en-US" sz="2800" dirty="0" smtClean="0"/>
              <a:t>Promote problem solving</a:t>
            </a:r>
          </a:p>
          <a:p>
            <a:pPr marL="0" indent="0">
              <a:buNone/>
            </a:pPr>
            <a:r>
              <a:rPr lang="en-US" sz="2800" dirty="0" smtClean="0"/>
              <a:t>Try again</a:t>
            </a:r>
            <a:endParaRPr lang="en-US" sz="2800" dirty="0"/>
          </a:p>
        </p:txBody>
      </p:sp>
    </p:spTree>
    <p:extLst>
      <p:ext uri="{BB962C8B-B14F-4D97-AF65-F5344CB8AC3E}">
        <p14:creationId xmlns:p14="http://schemas.microsoft.com/office/powerpoint/2010/main" val="268078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Behavior</a:t>
            </a:r>
            <a:endParaRPr lang="en-US" dirty="0"/>
          </a:p>
        </p:txBody>
      </p:sp>
      <p:sp>
        <p:nvSpPr>
          <p:cNvPr id="3" name="Content Placeholder 2"/>
          <p:cNvSpPr>
            <a:spLocks noGrp="1"/>
          </p:cNvSpPr>
          <p:nvPr>
            <p:ph idx="1"/>
          </p:nvPr>
        </p:nvSpPr>
        <p:spPr>
          <a:xfrm>
            <a:off x="581192" y="2180496"/>
            <a:ext cx="11029615" cy="4021521"/>
          </a:xfrm>
        </p:spPr>
        <p:txBody>
          <a:bodyPr>
            <a:normAutofit fontScale="62500" lnSpcReduction="20000"/>
          </a:bodyPr>
          <a:lstStyle/>
          <a:p>
            <a:pPr marL="0" indent="0">
              <a:buNone/>
            </a:pPr>
            <a:r>
              <a:rPr lang="en-US" dirty="0" smtClean="0"/>
              <a:t>Separating behavior from the child</a:t>
            </a:r>
          </a:p>
          <a:p>
            <a:r>
              <a:rPr lang="en-US" dirty="0" smtClean="0"/>
              <a:t>“I don’t like it when you. . .” vs. “You are being bad”</a:t>
            </a:r>
          </a:p>
          <a:p>
            <a:pPr marL="0" indent="0">
              <a:buNone/>
            </a:pPr>
            <a:r>
              <a:rPr lang="en-US" dirty="0" smtClean="0"/>
              <a:t>Specific positive Feedback</a:t>
            </a:r>
          </a:p>
          <a:p>
            <a:pPr marL="0" indent="0">
              <a:buNone/>
            </a:pPr>
            <a:r>
              <a:rPr lang="en-US" dirty="0"/>
              <a:t>Verbal Encouragement</a:t>
            </a:r>
          </a:p>
          <a:p>
            <a:pPr marL="0" indent="0">
              <a:buNone/>
            </a:pPr>
            <a:r>
              <a:rPr lang="en-US" dirty="0"/>
              <a:t>u “You are working so hard on…”</a:t>
            </a:r>
          </a:p>
          <a:p>
            <a:pPr marL="0" indent="0">
              <a:buNone/>
            </a:pPr>
            <a:r>
              <a:rPr lang="en-US" dirty="0"/>
              <a:t>u “You must feel proud of yourself for…”</a:t>
            </a:r>
          </a:p>
          <a:p>
            <a:pPr marL="0" indent="0">
              <a:buNone/>
            </a:pPr>
            <a:r>
              <a:rPr lang="en-US" dirty="0"/>
              <a:t>u “Thank you for helping me…”</a:t>
            </a:r>
          </a:p>
          <a:p>
            <a:pPr marL="0" indent="0">
              <a:buNone/>
            </a:pPr>
            <a:r>
              <a:rPr lang="en-US" dirty="0"/>
              <a:t>u “What a great listener you are, you…”</a:t>
            </a:r>
          </a:p>
          <a:p>
            <a:pPr marL="0" indent="0">
              <a:buNone/>
            </a:pPr>
            <a:r>
              <a:rPr lang="en-US" dirty="0" smtClean="0"/>
              <a:t>u </a:t>
            </a:r>
            <a:r>
              <a:rPr lang="en-US" dirty="0"/>
              <a:t>“Way to go! You ____ all by yourself!”</a:t>
            </a:r>
          </a:p>
          <a:p>
            <a:pPr marL="0" indent="0">
              <a:buNone/>
            </a:pPr>
            <a:r>
              <a:rPr lang="en-US" dirty="0" smtClean="0"/>
              <a:t>u </a:t>
            </a:r>
            <a:r>
              <a:rPr lang="en-US" dirty="0"/>
              <a:t>“You are being a helper when you…”</a:t>
            </a:r>
          </a:p>
          <a:p>
            <a:pPr marL="0" indent="0">
              <a:buNone/>
            </a:pPr>
            <a:r>
              <a:rPr lang="en-US" dirty="0"/>
              <a:t>u “Your brother/sister looks so happy when you…”</a:t>
            </a:r>
          </a:p>
          <a:p>
            <a:pPr marL="0" indent="0">
              <a:buNone/>
            </a:pPr>
            <a:r>
              <a:rPr lang="en-US" dirty="0"/>
              <a:t>u “You are really growing up because you…”</a:t>
            </a:r>
          </a:p>
          <a:p>
            <a:pPr marL="0" indent="0">
              <a:buNone/>
            </a:pPr>
            <a:r>
              <a:rPr lang="en-US" dirty="0"/>
              <a:t>u “You were so patient when you…”</a:t>
            </a:r>
          </a:p>
          <a:p>
            <a:pPr marL="0" indent="0">
              <a:buNone/>
            </a:pPr>
            <a:r>
              <a:rPr lang="en-US" dirty="0"/>
              <a:t>u “That’s a great idea! Look at you…”</a:t>
            </a:r>
          </a:p>
          <a:p>
            <a:pPr marL="0" indent="0">
              <a:buNone/>
            </a:pPr>
            <a:r>
              <a:rPr lang="en-US" dirty="0" smtClean="0"/>
              <a:t>u </a:t>
            </a:r>
            <a:r>
              <a:rPr lang="en-US" dirty="0"/>
              <a:t>“WOW!! What a fabulous job you’ve done of…”</a:t>
            </a:r>
          </a:p>
          <a:p>
            <a:pPr marL="0" indent="0">
              <a:buNone/>
            </a:pPr>
            <a:endParaRPr lang="en-US" dirty="0"/>
          </a:p>
        </p:txBody>
      </p:sp>
    </p:spTree>
    <p:extLst>
      <p:ext uri="{BB962C8B-B14F-4D97-AF65-F5344CB8AC3E}">
        <p14:creationId xmlns:p14="http://schemas.microsoft.com/office/powerpoint/2010/main" val="254837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t>Lesson 4-</a:t>
            </a:r>
            <a:br>
              <a:rPr lang="en-US" dirty="0" smtClean="0"/>
            </a:br>
            <a:r>
              <a:rPr lang="en-US" dirty="0" smtClean="0"/>
              <a:t>Problem Solving</a:t>
            </a:r>
            <a:endParaRPr lang="en-US" dirty="0"/>
          </a:p>
        </p:txBody>
      </p:sp>
      <p:sp>
        <p:nvSpPr>
          <p:cNvPr id="3" name="Content Placeholder 2"/>
          <p:cNvSpPr>
            <a:spLocks noGrp="1"/>
          </p:cNvSpPr>
          <p:nvPr>
            <p:ph idx="1"/>
          </p:nvPr>
        </p:nvSpPr>
        <p:spPr>
          <a:xfrm>
            <a:off x="581192" y="2180496"/>
            <a:ext cx="11029615" cy="4220304"/>
          </a:xfrm>
        </p:spPr>
        <p:txBody>
          <a:bodyPr>
            <a:normAutofit/>
          </a:bodyPr>
          <a:lstStyle/>
          <a:p>
            <a:pPr marL="0" indent="0">
              <a:buNone/>
            </a:pPr>
            <a:r>
              <a:rPr lang="en-US" dirty="0"/>
              <a:t>Review and </a:t>
            </a:r>
            <a:r>
              <a:rPr lang="en-US" dirty="0" smtClean="0"/>
              <a:t>introductions</a:t>
            </a:r>
          </a:p>
          <a:p>
            <a:r>
              <a:rPr lang="en-US" dirty="0" smtClean="0"/>
              <a:t>Feelings</a:t>
            </a:r>
          </a:p>
          <a:p>
            <a:r>
              <a:rPr lang="en-US" dirty="0" smtClean="0"/>
              <a:t>Tucker</a:t>
            </a:r>
          </a:p>
          <a:p>
            <a:r>
              <a:rPr lang="en-US" dirty="0" smtClean="0"/>
              <a:t>Mistakes</a:t>
            </a:r>
            <a:endParaRPr lang="en-US" dirty="0" smtClean="0"/>
          </a:p>
          <a:p>
            <a:pPr marL="0" indent="0">
              <a:buNone/>
            </a:pPr>
            <a:endParaRPr lang="en-US" dirty="0"/>
          </a:p>
          <a:p>
            <a:pPr marL="0" indent="0">
              <a:buNone/>
            </a:pPr>
            <a:r>
              <a:rPr lang="en-US" dirty="0" smtClean="0"/>
              <a:t>Problem Solving</a:t>
            </a:r>
          </a:p>
          <a:p>
            <a:r>
              <a:rPr lang="en-US" dirty="0" smtClean="0"/>
              <a:t>What is my problem?</a:t>
            </a:r>
          </a:p>
          <a:p>
            <a:r>
              <a:rPr lang="en-US" dirty="0" smtClean="0"/>
              <a:t>Think of solutions</a:t>
            </a:r>
          </a:p>
          <a:p>
            <a:r>
              <a:rPr lang="en-US" dirty="0" smtClean="0"/>
              <a:t>What will happen?</a:t>
            </a:r>
          </a:p>
          <a:p>
            <a:r>
              <a:rPr lang="en-US" dirty="0" smtClean="0"/>
              <a:t>Try it out</a:t>
            </a:r>
            <a:r>
              <a:rPr lang="en-US" dirty="0" smtClean="0"/>
              <a:t>!</a:t>
            </a:r>
            <a:endParaRPr lang="en-US" dirty="0" smtClean="0"/>
          </a:p>
          <a:p>
            <a:pPr marL="0" indent="0">
              <a:buNone/>
            </a:pPr>
            <a:endParaRPr lang="en-US" dirty="0"/>
          </a:p>
        </p:txBody>
      </p:sp>
    </p:spTree>
    <p:extLst>
      <p:ext uri="{BB962C8B-B14F-4D97-AF65-F5344CB8AC3E}">
        <p14:creationId xmlns:p14="http://schemas.microsoft.com/office/powerpoint/2010/main" val="132082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pic>
        <p:nvPicPr>
          <p:cNvPr id="4" name="Content Placeholder 3"/>
          <p:cNvPicPr>
            <a:picLocks noGrp="1" noChangeAspect="1"/>
          </p:cNvPicPr>
          <p:nvPr>
            <p:ph idx="1"/>
          </p:nvPr>
        </p:nvPicPr>
        <p:blipFill>
          <a:blip r:embed="rId3"/>
          <a:stretch>
            <a:fillRect/>
          </a:stretch>
        </p:blipFill>
        <p:spPr>
          <a:xfrm>
            <a:off x="3048000" y="2017797"/>
            <a:ext cx="6095999" cy="4525850"/>
          </a:xfrm>
          <a:prstGeom prst="rect">
            <a:avLst/>
          </a:prstGeom>
        </p:spPr>
      </p:pic>
    </p:spTree>
    <p:extLst>
      <p:ext uri="{BB962C8B-B14F-4D97-AF65-F5344CB8AC3E}">
        <p14:creationId xmlns:p14="http://schemas.microsoft.com/office/powerpoint/2010/main" val="387203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000" dirty="0" smtClean="0"/>
              <a:t>Regulate</a:t>
            </a:r>
          </a:p>
          <a:p>
            <a:pPr marL="0" indent="0">
              <a:buNone/>
            </a:pPr>
            <a:r>
              <a:rPr lang="en-US" sz="4000" dirty="0" smtClean="0"/>
              <a:t>Relate</a:t>
            </a:r>
          </a:p>
          <a:p>
            <a:pPr marL="0" indent="0">
              <a:buNone/>
            </a:pPr>
            <a:r>
              <a:rPr lang="en-US" sz="4000" dirty="0" smtClean="0"/>
              <a:t>Reason</a:t>
            </a:r>
          </a:p>
          <a:p>
            <a:pPr marL="0" indent="0">
              <a:buNone/>
            </a:pPr>
            <a:r>
              <a:rPr lang="en-US" sz="2400" dirty="0" smtClean="0"/>
              <a:t>Bruce Perry, MD</a:t>
            </a:r>
          </a:p>
          <a:p>
            <a:pPr marL="0" indent="0">
              <a:buNone/>
            </a:pPr>
            <a:endParaRPr lang="en-US" sz="2400" dirty="0"/>
          </a:p>
          <a:p>
            <a:pPr marL="0" indent="0">
              <a:buNone/>
            </a:pPr>
            <a:r>
              <a:rPr lang="en-US" sz="2400" dirty="0">
                <a:hlinkClick r:id="rId3"/>
              </a:rPr>
              <a:t>https://</a:t>
            </a:r>
            <a:r>
              <a:rPr lang="en-US" sz="2400" dirty="0" smtClean="0">
                <a:hlinkClick r:id="rId3"/>
              </a:rPr>
              <a:t>challengingbehavior.cbcs.usf.edu/docs/ProblemSolving_Story_Home_EN.pdf</a:t>
            </a:r>
            <a:r>
              <a:rPr lang="en-US" sz="2400" dirty="0" smtClean="0"/>
              <a:t> </a:t>
            </a:r>
            <a:endParaRPr lang="en-US" sz="2400" dirty="0"/>
          </a:p>
        </p:txBody>
      </p:sp>
    </p:spTree>
    <p:extLst>
      <p:ext uri="{BB962C8B-B14F-4D97-AF65-F5344CB8AC3E}">
        <p14:creationId xmlns:p14="http://schemas.microsoft.com/office/powerpoint/2010/main" val="63499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t>Lesson 5</a:t>
            </a:r>
            <a:br>
              <a:rPr lang="en-US" dirty="0" smtClean="0"/>
            </a:br>
            <a:r>
              <a:rPr lang="en-US" dirty="0" smtClean="0"/>
              <a:t>Sharing</a:t>
            </a:r>
            <a:endParaRPr lang="en-US" dirty="0"/>
          </a:p>
        </p:txBody>
      </p:sp>
      <p:sp>
        <p:nvSpPr>
          <p:cNvPr id="3" name="Content Placeholder 2"/>
          <p:cNvSpPr>
            <a:spLocks noGrp="1"/>
          </p:cNvSpPr>
          <p:nvPr>
            <p:ph idx="1"/>
          </p:nvPr>
        </p:nvSpPr>
        <p:spPr>
          <a:xfrm>
            <a:off x="581192" y="1895061"/>
            <a:ext cx="11029615" cy="4492487"/>
          </a:xfrm>
        </p:spPr>
        <p:txBody>
          <a:bodyPr>
            <a:normAutofit fontScale="92500" lnSpcReduction="20000"/>
          </a:bodyPr>
          <a:lstStyle/>
          <a:p>
            <a:pPr marL="0" indent="0">
              <a:buNone/>
            </a:pPr>
            <a:r>
              <a:rPr lang="en-US" sz="2300" dirty="0" smtClean="0"/>
              <a:t>Review and </a:t>
            </a:r>
            <a:r>
              <a:rPr lang="en-US" sz="2300" dirty="0" smtClean="0"/>
              <a:t>Introductions</a:t>
            </a:r>
          </a:p>
          <a:p>
            <a:pPr marL="0" indent="0">
              <a:buNone/>
            </a:pPr>
            <a:r>
              <a:rPr lang="en-US" sz="2300" dirty="0" smtClean="0"/>
              <a:t>Feelings, Tucker, Problem Solving</a:t>
            </a:r>
            <a:endParaRPr lang="en-US" sz="2300" dirty="0" smtClean="0"/>
          </a:p>
          <a:p>
            <a:pPr marL="0" indent="0">
              <a:buNone/>
            </a:pPr>
            <a:endParaRPr lang="en-US" sz="2300" dirty="0"/>
          </a:p>
          <a:p>
            <a:pPr marL="0" indent="0">
              <a:buNone/>
            </a:pPr>
            <a:r>
              <a:rPr lang="en-US" sz="2300" dirty="0" smtClean="0"/>
              <a:t>Sharing</a:t>
            </a:r>
          </a:p>
          <a:p>
            <a:r>
              <a:rPr lang="en-US" sz="2300" dirty="0" smtClean="0"/>
              <a:t>Work together</a:t>
            </a:r>
          </a:p>
          <a:p>
            <a:r>
              <a:rPr lang="en-US" sz="2300" dirty="0" smtClean="0"/>
              <a:t>Play together</a:t>
            </a:r>
          </a:p>
          <a:p>
            <a:r>
              <a:rPr lang="en-US" sz="2300" dirty="0" smtClean="0"/>
              <a:t>Can I have a turn when you're done</a:t>
            </a:r>
          </a:p>
          <a:p>
            <a:r>
              <a:rPr lang="en-US" sz="2300" dirty="0" smtClean="0"/>
              <a:t>Can I play too</a:t>
            </a:r>
          </a:p>
          <a:p>
            <a:r>
              <a:rPr lang="en-US" sz="2300" dirty="0" smtClean="0"/>
              <a:t>Use some of the materials</a:t>
            </a:r>
          </a:p>
          <a:p>
            <a:pPr marL="0" indent="0">
              <a:buNone/>
            </a:pPr>
            <a:endParaRPr lang="en-US" sz="2300" dirty="0"/>
          </a:p>
          <a:p>
            <a:pPr marL="0" indent="0">
              <a:buNone/>
            </a:pPr>
            <a:r>
              <a:rPr lang="en-US" sz="2300" dirty="0" smtClean="0"/>
              <a:t>Sometimes we don’t share (germs</a:t>
            </a:r>
            <a:r>
              <a:rPr lang="en-US" sz="2300" dirty="0" smtClean="0"/>
              <a:t>)</a:t>
            </a:r>
            <a:endParaRPr lang="en-US" sz="2300" dirty="0" smtClean="0"/>
          </a:p>
        </p:txBody>
      </p:sp>
    </p:spTree>
    <p:extLst>
      <p:ext uri="{BB962C8B-B14F-4D97-AF65-F5344CB8AC3E}">
        <p14:creationId xmlns:p14="http://schemas.microsoft.com/office/powerpoint/2010/main" val="88812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pPr marL="0" indent="0">
              <a:buNone/>
            </a:pPr>
            <a:r>
              <a:rPr lang="en-US" sz="2800" dirty="0" smtClean="0"/>
              <a:t>Promote sharing at home</a:t>
            </a:r>
          </a:p>
          <a:p>
            <a:pPr marL="0" indent="0">
              <a:buNone/>
            </a:pPr>
            <a:r>
              <a:rPr lang="en-US" sz="2800" dirty="0" smtClean="0"/>
              <a:t>Play together</a:t>
            </a:r>
          </a:p>
          <a:p>
            <a:pPr marL="0" indent="0">
              <a:buNone/>
            </a:pPr>
            <a:r>
              <a:rPr lang="en-US" sz="2800" dirty="0" smtClean="0"/>
              <a:t>Take turns</a:t>
            </a:r>
          </a:p>
          <a:p>
            <a:pPr marL="0" indent="0">
              <a:buNone/>
            </a:pPr>
            <a:r>
              <a:rPr lang="en-US" sz="2800" dirty="0" smtClean="0"/>
              <a:t>Split materials</a:t>
            </a:r>
          </a:p>
          <a:p>
            <a:pPr marL="0" indent="0">
              <a:buNone/>
            </a:pPr>
            <a:endParaRPr lang="en-US" dirty="0"/>
          </a:p>
        </p:txBody>
      </p:sp>
    </p:spTree>
    <p:extLst>
      <p:ext uri="{BB962C8B-B14F-4D97-AF65-F5344CB8AC3E}">
        <p14:creationId xmlns:p14="http://schemas.microsoft.com/office/powerpoint/2010/main" val="221444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Goals of social skill lessons</a:t>
            </a:r>
          </a:p>
          <a:p>
            <a:r>
              <a:rPr lang="en-US" sz="3200" dirty="0" smtClean="0"/>
              <a:t>Increase Emotional literacy skills</a:t>
            </a:r>
          </a:p>
          <a:p>
            <a:r>
              <a:rPr lang="en-US" sz="3200" dirty="0" smtClean="0"/>
              <a:t>Manage frustration and anger</a:t>
            </a:r>
          </a:p>
          <a:p>
            <a:r>
              <a:rPr lang="en-US" sz="3200" dirty="0" smtClean="0"/>
              <a:t>Gain cooperative play skills</a:t>
            </a:r>
            <a:endParaRPr lang="en-US" sz="3200" dirty="0"/>
          </a:p>
        </p:txBody>
      </p:sp>
    </p:spTree>
    <p:extLst>
      <p:ext uri="{BB962C8B-B14F-4D97-AF65-F5344CB8AC3E}">
        <p14:creationId xmlns:p14="http://schemas.microsoft.com/office/powerpoint/2010/main" val="4271240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Skills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Development</a:t>
            </a:r>
          </a:p>
          <a:p>
            <a:r>
              <a:rPr lang="en-US" sz="2400" dirty="0" smtClean="0"/>
              <a:t>Solitary play</a:t>
            </a:r>
          </a:p>
          <a:p>
            <a:r>
              <a:rPr lang="en-US" sz="2400" dirty="0" smtClean="0"/>
              <a:t>Parallel play</a:t>
            </a:r>
          </a:p>
          <a:p>
            <a:r>
              <a:rPr lang="en-US" sz="2400" dirty="0" smtClean="0"/>
              <a:t>Cooperative play</a:t>
            </a:r>
            <a:endParaRPr lang="en-US" sz="2400" dirty="0"/>
          </a:p>
        </p:txBody>
      </p:sp>
    </p:spTree>
    <p:extLst>
      <p:ext uri="{BB962C8B-B14F-4D97-AF65-F5344CB8AC3E}">
        <p14:creationId xmlns:p14="http://schemas.microsoft.com/office/powerpoint/2010/main" val="3730682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t>Lesson 6</a:t>
            </a:r>
            <a:br>
              <a:rPr lang="en-US" dirty="0" smtClean="0"/>
            </a:br>
            <a:r>
              <a:rPr lang="en-US" dirty="0" smtClean="0"/>
              <a:t>Playing with Others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Review and </a:t>
            </a:r>
            <a:r>
              <a:rPr lang="en-US" sz="2800" dirty="0" smtClean="0"/>
              <a:t>introductions</a:t>
            </a:r>
          </a:p>
          <a:p>
            <a:r>
              <a:rPr lang="en-US" sz="2800" dirty="0" smtClean="0"/>
              <a:t>Feelings, Tucker, Problem Solving, Sharing</a:t>
            </a:r>
            <a:endParaRPr lang="en-US" sz="2800" dirty="0" smtClean="0"/>
          </a:p>
          <a:p>
            <a:pPr marL="0" indent="0">
              <a:buNone/>
            </a:pPr>
            <a:endParaRPr lang="en-US" sz="2800" dirty="0"/>
          </a:p>
          <a:p>
            <a:pPr marL="0" indent="0">
              <a:buNone/>
            </a:pPr>
            <a:r>
              <a:rPr lang="en-US" sz="2800" dirty="0" smtClean="0"/>
              <a:t>Super </a:t>
            </a:r>
            <a:r>
              <a:rPr lang="en-US" sz="2800" dirty="0" smtClean="0"/>
              <a:t>Friend</a:t>
            </a:r>
          </a:p>
          <a:p>
            <a:pPr marL="0" indent="0">
              <a:buNone/>
            </a:pPr>
            <a:r>
              <a:rPr lang="en-US" sz="2800" dirty="0" smtClean="0"/>
              <a:t>Promotes positive peer skills</a:t>
            </a:r>
          </a:p>
          <a:p>
            <a:pPr marL="0" indent="0">
              <a:buNone/>
            </a:pPr>
            <a:endParaRPr lang="en-US" sz="2800" dirty="0"/>
          </a:p>
        </p:txBody>
      </p:sp>
    </p:spTree>
    <p:extLst>
      <p:ext uri="{BB962C8B-B14F-4D97-AF65-F5344CB8AC3E}">
        <p14:creationId xmlns:p14="http://schemas.microsoft.com/office/powerpoint/2010/main" val="179334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Skills</a:t>
            </a:r>
            <a:endParaRPr lang="en-US" dirty="0"/>
          </a:p>
        </p:txBody>
      </p:sp>
      <p:sp>
        <p:nvSpPr>
          <p:cNvPr id="3" name="Content Placeholder 2"/>
          <p:cNvSpPr>
            <a:spLocks noGrp="1"/>
          </p:cNvSpPr>
          <p:nvPr>
            <p:ph idx="1"/>
          </p:nvPr>
        </p:nvSpPr>
        <p:spPr/>
        <p:txBody>
          <a:bodyPr>
            <a:normAutofit/>
          </a:bodyPr>
          <a:lstStyle/>
          <a:p>
            <a:r>
              <a:rPr lang="en-US" sz="2400" dirty="0" smtClean="0"/>
              <a:t>Getting peer’s attention</a:t>
            </a:r>
          </a:p>
          <a:p>
            <a:r>
              <a:rPr lang="en-US" sz="2400" dirty="0" smtClean="0"/>
              <a:t>Share request</a:t>
            </a:r>
          </a:p>
          <a:p>
            <a:r>
              <a:rPr lang="en-US" sz="2400" dirty="0" smtClean="0"/>
              <a:t>Giving play idea</a:t>
            </a:r>
          </a:p>
          <a:p>
            <a:endParaRPr lang="en-US" sz="2400" dirty="0"/>
          </a:p>
          <a:p>
            <a:pPr marL="0" indent="0">
              <a:buNone/>
            </a:pPr>
            <a:r>
              <a:rPr lang="en-US" sz="2400" dirty="0">
                <a:hlinkClick r:id="rId3"/>
              </a:rPr>
              <a:t>https://</a:t>
            </a:r>
            <a:r>
              <a:rPr lang="en-US" sz="2400" dirty="0" smtClean="0">
                <a:hlinkClick r:id="rId3"/>
              </a:rPr>
              <a:t>challengingbehavior.cbcs.usf.edu/docs/Peer-Mediated-Skills.pdf</a:t>
            </a:r>
            <a:r>
              <a:rPr lang="en-US" sz="2400" dirty="0" smtClean="0"/>
              <a:t> </a:t>
            </a:r>
            <a:endParaRPr lang="en-US" sz="2400" dirty="0"/>
          </a:p>
        </p:txBody>
      </p:sp>
    </p:spTree>
    <p:extLst>
      <p:ext uri="{BB962C8B-B14F-4D97-AF65-F5344CB8AC3E}">
        <p14:creationId xmlns:p14="http://schemas.microsoft.com/office/powerpoint/2010/main" val="165759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Your Child Being Good</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Reinforce positive behavior</a:t>
            </a:r>
            <a:endParaRPr lang="en-US" sz="3600" dirty="0"/>
          </a:p>
        </p:txBody>
      </p:sp>
    </p:spTree>
    <p:extLst>
      <p:ext uri="{BB962C8B-B14F-4D97-AF65-F5344CB8AC3E}">
        <p14:creationId xmlns:p14="http://schemas.microsoft.com/office/powerpoint/2010/main" val="216915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t>Lesson 7</a:t>
            </a:r>
            <a:br>
              <a:rPr lang="en-US" dirty="0" smtClean="0"/>
            </a:br>
            <a:r>
              <a:rPr lang="en-US" dirty="0" smtClean="0"/>
              <a:t>Showing Gratitude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Review and </a:t>
            </a:r>
            <a:r>
              <a:rPr lang="en-US" sz="2400" dirty="0" smtClean="0"/>
              <a:t>Introductions</a:t>
            </a:r>
          </a:p>
          <a:p>
            <a:r>
              <a:rPr lang="en-US" sz="2400" dirty="0" smtClean="0"/>
              <a:t>Feelings, Tucker, Problem Solving, Super Friend</a:t>
            </a:r>
          </a:p>
          <a:p>
            <a:endParaRPr lang="en-US" sz="2400" dirty="0"/>
          </a:p>
          <a:p>
            <a:pPr marL="0" indent="0">
              <a:buNone/>
            </a:pPr>
            <a:r>
              <a:rPr lang="en-US" sz="2400" dirty="0" smtClean="0"/>
              <a:t>Last Session!</a:t>
            </a:r>
            <a:endParaRPr lang="en-US" sz="2400" dirty="0"/>
          </a:p>
        </p:txBody>
      </p:sp>
    </p:spTree>
    <p:extLst>
      <p:ext uri="{BB962C8B-B14F-4D97-AF65-F5344CB8AC3E}">
        <p14:creationId xmlns:p14="http://schemas.microsoft.com/office/powerpoint/2010/main" val="2919360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Gratitude and wellness</a:t>
            </a:r>
            <a:endParaRPr lang="en-US" dirty="0"/>
          </a:p>
        </p:txBody>
      </p:sp>
      <p:sp>
        <p:nvSpPr>
          <p:cNvPr id="3" name="Content Placeholder 2"/>
          <p:cNvSpPr>
            <a:spLocks noGrp="1"/>
          </p:cNvSpPr>
          <p:nvPr>
            <p:ph idx="1"/>
          </p:nvPr>
        </p:nvSpPr>
        <p:spPr/>
        <p:txBody>
          <a:bodyPr>
            <a:normAutofit/>
          </a:bodyPr>
          <a:lstStyle/>
          <a:p>
            <a:r>
              <a:rPr lang="en-US" sz="2800" dirty="0" smtClean="0"/>
              <a:t>Pride</a:t>
            </a:r>
          </a:p>
          <a:p>
            <a:r>
              <a:rPr lang="en-US" sz="2800" dirty="0" smtClean="0"/>
              <a:t>Compliments</a:t>
            </a:r>
          </a:p>
          <a:p>
            <a:r>
              <a:rPr lang="en-US" sz="2800" dirty="0" smtClean="0"/>
              <a:t>Thank </a:t>
            </a:r>
            <a:r>
              <a:rPr lang="en-US" sz="2800" dirty="0" smtClean="0"/>
              <a:t>you</a:t>
            </a:r>
          </a:p>
          <a:p>
            <a:endParaRPr lang="en-US" sz="2800" dirty="0"/>
          </a:p>
          <a:p>
            <a:pPr marL="0" indent="0">
              <a:buNone/>
            </a:pPr>
            <a:r>
              <a:rPr lang="en-US" sz="2800" dirty="0" smtClean="0"/>
              <a:t>Certificates</a:t>
            </a:r>
            <a:endParaRPr lang="en-US" sz="2800" dirty="0"/>
          </a:p>
        </p:txBody>
      </p:sp>
    </p:spTree>
    <p:extLst>
      <p:ext uri="{BB962C8B-B14F-4D97-AF65-F5344CB8AC3E}">
        <p14:creationId xmlns:p14="http://schemas.microsoft.com/office/powerpoint/2010/main" val="134097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a:xfrm>
            <a:off x="581193" y="2212028"/>
            <a:ext cx="11029615" cy="3678303"/>
          </a:xfrm>
        </p:spPr>
        <p:txBody>
          <a:bodyPr/>
          <a:lstStyle/>
          <a:p>
            <a:pPr marL="0" indent="0">
              <a:buNone/>
            </a:pPr>
            <a:r>
              <a:rPr lang="en-US" dirty="0" smtClean="0"/>
              <a:t>7 Lessons</a:t>
            </a:r>
            <a:endParaRPr lang="en-US" dirty="0"/>
          </a:p>
          <a:p>
            <a:r>
              <a:rPr lang="en-US" b="1" dirty="0"/>
              <a:t>Lesson 1</a:t>
            </a:r>
            <a:r>
              <a:rPr lang="en-US" dirty="0"/>
              <a:t>-Establish Rules/Know your feelings: </a:t>
            </a:r>
          </a:p>
          <a:p>
            <a:r>
              <a:rPr lang="en-US" b="1" dirty="0"/>
              <a:t>Lesson 2</a:t>
            </a:r>
            <a:r>
              <a:rPr lang="en-US" dirty="0"/>
              <a:t>-Dealing with Feeling Mad/Tucker the Turtle</a:t>
            </a:r>
          </a:p>
          <a:p>
            <a:r>
              <a:rPr lang="en-US" b="1" dirty="0"/>
              <a:t>Lesson 3</a:t>
            </a:r>
            <a:r>
              <a:rPr lang="en-US" dirty="0"/>
              <a:t>-Dealing with mistakes</a:t>
            </a:r>
          </a:p>
          <a:p>
            <a:r>
              <a:rPr lang="en-US" b="1" dirty="0"/>
              <a:t>Lesson 4</a:t>
            </a:r>
            <a:r>
              <a:rPr lang="en-US" dirty="0"/>
              <a:t>-Problem Solving</a:t>
            </a:r>
          </a:p>
          <a:p>
            <a:r>
              <a:rPr lang="en-US" b="1" dirty="0"/>
              <a:t>Lesson 5</a:t>
            </a:r>
            <a:r>
              <a:rPr lang="en-US" dirty="0"/>
              <a:t>-Sharing</a:t>
            </a:r>
          </a:p>
          <a:p>
            <a:r>
              <a:rPr lang="en-US" b="1" dirty="0"/>
              <a:t>Lesson 6</a:t>
            </a:r>
            <a:r>
              <a:rPr lang="en-US" dirty="0"/>
              <a:t>-Playing with others</a:t>
            </a:r>
          </a:p>
          <a:p>
            <a:r>
              <a:rPr lang="en-US" b="1" dirty="0"/>
              <a:t>Lesson 7</a:t>
            </a:r>
            <a:r>
              <a:rPr lang="en-US" dirty="0"/>
              <a:t>-Give a Compliment/Gratitude</a:t>
            </a:r>
          </a:p>
          <a:p>
            <a:pPr marL="0" indent="0">
              <a:buNone/>
            </a:pPr>
            <a:endParaRPr lang="en-US" dirty="0"/>
          </a:p>
        </p:txBody>
      </p:sp>
    </p:spTree>
    <p:extLst>
      <p:ext uri="{BB962C8B-B14F-4D97-AF65-F5344CB8AC3E}">
        <p14:creationId xmlns:p14="http://schemas.microsoft.com/office/powerpoint/2010/main" val="119994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Pyramid Model</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The Pyramid Model</a:t>
            </a:r>
            <a:r>
              <a:rPr lang="en-US" sz="2800" dirty="0"/>
              <a:t> </a:t>
            </a:r>
            <a:endParaRPr lang="en-US" sz="2800" dirty="0" smtClean="0"/>
          </a:p>
          <a:p>
            <a:pPr marL="0" indent="0">
              <a:buNone/>
            </a:pPr>
            <a:r>
              <a:rPr lang="en-US" sz="2800" dirty="0" smtClean="0"/>
              <a:t>for </a:t>
            </a:r>
            <a:r>
              <a:rPr lang="en-US" sz="2800" dirty="0"/>
              <a:t>Supporting Social Emotional Competence in Infants and Young </a:t>
            </a:r>
            <a:r>
              <a:rPr lang="en-US" sz="2800" dirty="0" smtClean="0"/>
              <a:t>Children</a:t>
            </a:r>
            <a:endParaRPr lang="en-US" sz="2800" dirty="0" smtClean="0"/>
          </a:p>
          <a:p>
            <a:pPr marL="0" indent="0">
              <a:buNone/>
            </a:pPr>
            <a:r>
              <a:rPr lang="en-US" sz="2800" dirty="0" smtClean="0"/>
              <a:t>is </a:t>
            </a:r>
            <a:r>
              <a:rPr lang="en-US" sz="2800" dirty="0"/>
              <a:t>a conceptual framework of evidence-based practices for promoting young children’s healthy social and emotional development.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056" y="853943"/>
            <a:ext cx="1962150" cy="1724025"/>
          </a:xfrm>
          <a:prstGeom prst="rect">
            <a:avLst/>
          </a:prstGeom>
        </p:spPr>
      </p:pic>
    </p:spTree>
    <p:extLst>
      <p:ext uri="{BB962C8B-B14F-4D97-AF65-F5344CB8AC3E}">
        <p14:creationId xmlns:p14="http://schemas.microsoft.com/office/powerpoint/2010/main" val="388089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t>Lesson 1-</a:t>
            </a:r>
            <a:br>
              <a:rPr lang="en-US" dirty="0" smtClean="0"/>
            </a:br>
            <a:r>
              <a:rPr lang="en-US" dirty="0" smtClean="0"/>
              <a:t>Establish Rules/Know your Feelings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Classroom rules</a:t>
            </a:r>
          </a:p>
          <a:p>
            <a:pPr lvl="1"/>
            <a:r>
              <a:rPr lang="en-US" dirty="0" smtClean="0"/>
              <a:t>Be Safe, Be Kind, Be Careful with our things</a:t>
            </a:r>
          </a:p>
          <a:p>
            <a:pPr lvl="1"/>
            <a:endParaRPr lang="en-US" dirty="0" smtClean="0"/>
          </a:p>
          <a:p>
            <a:pPr marL="0" indent="0">
              <a:buNone/>
            </a:pPr>
            <a:r>
              <a:rPr lang="en-US" dirty="0" smtClean="0"/>
              <a:t>How to Create Rules:</a:t>
            </a:r>
          </a:p>
          <a:p>
            <a:pPr marL="0" indent="0">
              <a:buNone/>
            </a:pPr>
            <a:r>
              <a:rPr lang="en-US" dirty="0" smtClean="0"/>
              <a:t>▶ Identify 3-5 rules that are important for your family.</a:t>
            </a:r>
          </a:p>
          <a:p>
            <a:pPr marL="0" indent="0">
              <a:buNone/>
            </a:pPr>
            <a:r>
              <a:rPr lang="en-US" dirty="0" smtClean="0"/>
              <a:t>▶ Write down the rules as “do’s” (instead of “don’ts”).</a:t>
            </a:r>
          </a:p>
          <a:p>
            <a:pPr marL="0" indent="0">
              <a:buNone/>
            </a:pPr>
            <a:r>
              <a:rPr lang="en-US" dirty="0" smtClean="0"/>
              <a:t>▶ Pick rules that apply to situations where your child needs reminders.</a:t>
            </a:r>
          </a:p>
          <a:p>
            <a:pPr marL="0" indent="0">
              <a:buNone/>
            </a:pPr>
            <a:r>
              <a:rPr lang="en-US" dirty="0" smtClean="0"/>
              <a:t>▶ Pick rules that your child can learn to do (e.g., appropriate for your child’s age</a:t>
            </a:r>
          </a:p>
          <a:p>
            <a:pPr marL="0" indent="0">
              <a:buNone/>
            </a:pPr>
            <a:r>
              <a:rPr lang="en-US" dirty="0" smtClean="0"/>
              <a:t>and abilities).</a:t>
            </a:r>
          </a:p>
          <a:p>
            <a:pPr marL="0" indent="0">
              <a:buNone/>
            </a:pPr>
            <a:r>
              <a:rPr lang="en-US" dirty="0" smtClean="0"/>
              <a:t>▶ Make a rules chart. Add a picture that shows your child following the rule.</a:t>
            </a:r>
          </a:p>
          <a:p>
            <a:pPr marL="0" indent="0">
              <a:buNone/>
            </a:pPr>
            <a:r>
              <a:rPr lang="en-US" dirty="0" smtClean="0"/>
              <a:t>Have your child help or watch you make the chart</a:t>
            </a:r>
          </a:p>
          <a:p>
            <a:pPr marL="0" indent="0">
              <a:buNone/>
            </a:pPr>
            <a:endParaRPr lang="en-US" dirty="0" smtClean="0"/>
          </a:p>
          <a:p>
            <a:pPr marL="0" indent="0">
              <a:buNone/>
            </a:pPr>
            <a:r>
              <a:rPr lang="en-US" dirty="0">
                <a:hlinkClick r:id="rId3"/>
              </a:rPr>
              <a:t>https://</a:t>
            </a:r>
            <a:r>
              <a:rPr lang="en-US" dirty="0" smtClean="0">
                <a:hlinkClick r:id="rId3"/>
              </a:rPr>
              <a:t>challengingbehavior.cbcs.usf.edu/docs/Rules_Tipsheet_Home.pdf</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81553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We ask children to practice this social skill each week</a:t>
            </a:r>
          </a:p>
          <a:p>
            <a:pPr marL="0" indent="0">
              <a:buNone/>
            </a:pPr>
            <a:r>
              <a:rPr lang="en-US" sz="2800" dirty="0" smtClean="0"/>
              <a:t>“My name is . . .”</a:t>
            </a:r>
            <a:endParaRPr lang="en-US" sz="2800" dirty="0"/>
          </a:p>
        </p:txBody>
      </p:sp>
    </p:spTree>
    <p:extLst>
      <p:ext uri="{BB962C8B-B14F-4D97-AF65-F5344CB8AC3E}">
        <p14:creationId xmlns:p14="http://schemas.microsoft.com/office/powerpoint/2010/main" val="105506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Feelings</a:t>
            </a:r>
            <a:endParaRPr lang="en-US" dirty="0"/>
          </a:p>
        </p:txBody>
      </p:sp>
      <p:sp>
        <p:nvSpPr>
          <p:cNvPr id="3" name="Content Placeholder 2"/>
          <p:cNvSpPr>
            <a:spLocks noGrp="1"/>
          </p:cNvSpPr>
          <p:nvPr>
            <p:ph idx="1"/>
          </p:nvPr>
        </p:nvSpPr>
        <p:spPr/>
        <p:txBody>
          <a:bodyPr/>
          <a:lstStyle/>
          <a:p>
            <a:pPr marL="0" indent="0">
              <a:buNone/>
            </a:pPr>
            <a:r>
              <a:rPr lang="en-US" dirty="0" smtClean="0"/>
              <a:t>Labeling feelings</a:t>
            </a:r>
          </a:p>
          <a:p>
            <a:pPr marL="0" indent="0">
              <a:buNone/>
            </a:pPr>
            <a:r>
              <a:rPr lang="en-US" dirty="0" smtClean="0"/>
              <a:t>Using visuals</a:t>
            </a:r>
          </a:p>
          <a:p>
            <a:pPr marL="0" indent="0">
              <a:buNone/>
            </a:pPr>
            <a:r>
              <a:rPr lang="en-US" dirty="0" smtClean="0"/>
              <a:t>Scripted Stories-Feeling Book</a:t>
            </a:r>
          </a:p>
          <a:p>
            <a:pPr marL="0" indent="0">
              <a:buNone/>
            </a:pPr>
            <a:r>
              <a:rPr lang="en-US" dirty="0" smtClean="0"/>
              <a:t>Modeling</a:t>
            </a:r>
          </a:p>
          <a:p>
            <a:pPr marL="0" indent="0">
              <a:buNone/>
            </a:pPr>
            <a:r>
              <a:rPr lang="en-US" dirty="0" smtClean="0"/>
              <a:t>Increasing acceptance of all feelings</a:t>
            </a:r>
            <a:endParaRPr lang="en-US" dirty="0"/>
          </a:p>
        </p:txBody>
      </p:sp>
      <p:pic>
        <p:nvPicPr>
          <p:cNvPr id="4" name="Picture 3"/>
          <p:cNvPicPr>
            <a:picLocks noChangeAspect="1"/>
          </p:cNvPicPr>
          <p:nvPr/>
        </p:nvPicPr>
        <p:blipFill>
          <a:blip r:embed="rId3"/>
          <a:stretch>
            <a:fillRect/>
          </a:stretch>
        </p:blipFill>
        <p:spPr>
          <a:xfrm>
            <a:off x="5189712" y="1930400"/>
            <a:ext cx="6027011" cy="4693784"/>
          </a:xfrm>
          <a:prstGeom prst="rect">
            <a:avLst/>
          </a:prstGeom>
        </p:spPr>
      </p:pic>
    </p:spTree>
    <p:extLst>
      <p:ext uri="{BB962C8B-B14F-4D97-AF65-F5344CB8AC3E}">
        <p14:creationId xmlns:p14="http://schemas.microsoft.com/office/powerpoint/2010/main" val="151092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t>Lesson 2-</a:t>
            </a:r>
            <a:br>
              <a:rPr lang="en-US" dirty="0" smtClean="0"/>
            </a:br>
            <a:r>
              <a:rPr lang="en-US" dirty="0" smtClean="0"/>
              <a:t>Dealing with Feeling Mad/Tucker the Turtle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Review</a:t>
            </a:r>
            <a:endParaRPr lang="en-US" dirty="0"/>
          </a:p>
          <a:p>
            <a:pPr marL="0" indent="0">
              <a:buNone/>
            </a:pPr>
            <a:r>
              <a:rPr lang="en-US" dirty="0" smtClean="0"/>
              <a:t>Introductions and identify feelings</a:t>
            </a:r>
          </a:p>
          <a:p>
            <a:pPr marL="0" indent="0">
              <a:buNone/>
            </a:pPr>
            <a:endParaRPr lang="en-US" dirty="0"/>
          </a:p>
          <a:p>
            <a:pPr marL="0" indent="0">
              <a:buNone/>
            </a:pPr>
            <a:r>
              <a:rPr lang="en-US" dirty="0"/>
              <a:t>Tucker the Turtle </a:t>
            </a:r>
          </a:p>
          <a:p>
            <a:r>
              <a:rPr lang="en-US" dirty="0"/>
              <a:t>Identify that something happened that made us mad</a:t>
            </a:r>
          </a:p>
          <a:p>
            <a:r>
              <a:rPr lang="en-US" dirty="0"/>
              <a:t>Stop, keep hands feet and yelling to our self</a:t>
            </a:r>
          </a:p>
          <a:p>
            <a:r>
              <a:rPr lang="en-US" dirty="0"/>
              <a:t>Take 3 breaths</a:t>
            </a:r>
          </a:p>
          <a:p>
            <a:r>
              <a:rPr lang="en-US" dirty="0"/>
              <a:t>Think of a Solution</a:t>
            </a:r>
          </a:p>
          <a:p>
            <a:pPr marL="0" indent="0">
              <a:buNone/>
            </a:pPr>
            <a:endParaRPr lang="en-US" dirty="0">
              <a:hlinkClick r:id="rId3"/>
            </a:endParaRPr>
          </a:p>
          <a:p>
            <a:pPr marL="0" indent="0">
              <a:buNone/>
            </a:pPr>
            <a:r>
              <a:rPr lang="en-US" dirty="0">
                <a:hlinkClick r:id="rId3"/>
              </a:rPr>
              <a:t>https://challengingbehavior.cbcs.usf.edu/docs/TuckerTurtle_Story_Home.pdf</a:t>
            </a:r>
            <a:r>
              <a:rPr lang="en-US" dirty="0"/>
              <a:t> </a:t>
            </a:r>
          </a:p>
          <a:p>
            <a:pPr marL="0" indent="0">
              <a:buNone/>
            </a:pPr>
            <a:endParaRPr lang="en-US" dirty="0"/>
          </a:p>
        </p:txBody>
      </p:sp>
      <p:pic>
        <p:nvPicPr>
          <p:cNvPr id="5" name="Picture 4"/>
          <p:cNvPicPr>
            <a:picLocks noChangeAspect="1"/>
          </p:cNvPicPr>
          <p:nvPr/>
        </p:nvPicPr>
        <p:blipFill>
          <a:blip r:embed="rId4"/>
          <a:stretch>
            <a:fillRect/>
          </a:stretch>
        </p:blipFill>
        <p:spPr>
          <a:xfrm>
            <a:off x="7896920" y="1996212"/>
            <a:ext cx="3482281" cy="4499044"/>
          </a:xfrm>
          <a:prstGeom prst="rect">
            <a:avLst/>
          </a:prstGeom>
        </p:spPr>
      </p:pic>
    </p:spTree>
    <p:extLst>
      <p:ext uri="{BB962C8B-B14F-4D97-AF65-F5344CB8AC3E}">
        <p14:creationId xmlns:p14="http://schemas.microsoft.com/office/powerpoint/2010/main" val="52051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Thinking Like a Turtle</a:t>
            </a:r>
            <a:endParaRPr lang="en-US" dirty="0"/>
          </a:p>
        </p:txBody>
      </p:sp>
      <p:sp>
        <p:nvSpPr>
          <p:cNvPr id="3" name="Content Placeholder 2"/>
          <p:cNvSpPr>
            <a:spLocks noGrp="1"/>
          </p:cNvSpPr>
          <p:nvPr>
            <p:ph sz="half" idx="1"/>
          </p:nvPr>
        </p:nvSpPr>
        <p:spPr/>
        <p:txBody>
          <a:bodyPr numCol="1" anchor="t">
            <a:normAutofit/>
          </a:bodyPr>
          <a:lstStyle/>
          <a:p>
            <a:pPr marL="0" indent="0">
              <a:buNone/>
            </a:pPr>
            <a:r>
              <a:rPr lang="en-US" dirty="0" smtClean="0"/>
              <a:t>Teach </a:t>
            </a:r>
            <a:r>
              <a:rPr lang="en-US" dirty="0"/>
              <a:t>your child the steps of how to control feelings and calm </a:t>
            </a:r>
            <a:r>
              <a:rPr lang="en-US" dirty="0" smtClean="0"/>
              <a:t>down (“</a:t>
            </a:r>
            <a:r>
              <a:rPr lang="en-US" dirty="0"/>
              <a:t>think like a turtle”).</a:t>
            </a:r>
          </a:p>
          <a:p>
            <a:r>
              <a:rPr lang="en-US" dirty="0" smtClean="0"/>
              <a:t>Step </a:t>
            </a:r>
            <a:r>
              <a:rPr lang="en-US" dirty="0"/>
              <a:t>1: Recognize your feelings.</a:t>
            </a:r>
          </a:p>
          <a:p>
            <a:r>
              <a:rPr lang="en-US" dirty="0" smtClean="0"/>
              <a:t>Step </a:t>
            </a:r>
            <a:r>
              <a:rPr lang="en-US" dirty="0"/>
              <a:t>2: Stop your body.</a:t>
            </a:r>
          </a:p>
          <a:p>
            <a:r>
              <a:rPr lang="en-US" dirty="0" smtClean="0"/>
              <a:t>Step </a:t>
            </a:r>
            <a:r>
              <a:rPr lang="en-US" dirty="0"/>
              <a:t>3: Tuck inside your “shell” and take 3 deep breaths.</a:t>
            </a:r>
          </a:p>
          <a:p>
            <a:r>
              <a:rPr lang="en-US" dirty="0" smtClean="0"/>
              <a:t>Step </a:t>
            </a:r>
            <a:r>
              <a:rPr lang="en-US" dirty="0"/>
              <a:t>4: Come out when you are calm and think of a solution</a:t>
            </a:r>
            <a:r>
              <a:rPr lang="en-US" dirty="0" smtClean="0"/>
              <a:t>.</a:t>
            </a:r>
            <a:endParaRPr lang="en-US" dirty="0"/>
          </a:p>
        </p:txBody>
      </p:sp>
      <p:sp>
        <p:nvSpPr>
          <p:cNvPr id="4" name="Content Placeholder 3"/>
          <p:cNvSpPr>
            <a:spLocks noGrp="1"/>
          </p:cNvSpPr>
          <p:nvPr>
            <p:ph sz="half" idx="2"/>
          </p:nvPr>
        </p:nvSpPr>
        <p:spPr>
          <a:xfrm>
            <a:off x="6188417" y="2228003"/>
            <a:ext cx="5422392" cy="4201372"/>
          </a:xfrm>
        </p:spPr>
        <p:txBody>
          <a:bodyPr>
            <a:normAutofit/>
          </a:bodyPr>
          <a:lstStyle/>
          <a:p>
            <a:pPr marL="0" lvl="0" indent="0">
              <a:buClr>
                <a:srgbClr val="4590B8"/>
              </a:buClr>
              <a:buNone/>
            </a:pPr>
            <a:r>
              <a:rPr lang="en-US" sz="1300" dirty="0">
                <a:solidFill>
                  <a:srgbClr val="3D3D3D"/>
                </a:solidFill>
              </a:rPr>
              <a:t>Turtle Technique Tips</a:t>
            </a:r>
          </a:p>
          <a:p>
            <a:pPr lvl="0">
              <a:buClr>
                <a:srgbClr val="4590B8"/>
              </a:buClr>
            </a:pPr>
            <a:r>
              <a:rPr lang="en-US" sz="1300" dirty="0">
                <a:solidFill>
                  <a:srgbClr val="3D3D3D"/>
                </a:solidFill>
              </a:rPr>
              <a:t>Practice tucking like a turtle when your child is calm.</a:t>
            </a:r>
          </a:p>
          <a:p>
            <a:pPr lvl="0">
              <a:buClr>
                <a:srgbClr val="4590B8"/>
              </a:buClr>
            </a:pPr>
            <a:r>
              <a:rPr lang="en-US" sz="1300" dirty="0">
                <a:solidFill>
                  <a:srgbClr val="3D3D3D"/>
                </a:solidFill>
              </a:rPr>
              <a:t>Throughout the day, make time to practice taking 3 deep breaths.</a:t>
            </a:r>
          </a:p>
          <a:p>
            <a:pPr lvl="0">
              <a:buClr>
                <a:srgbClr val="4590B8"/>
              </a:buClr>
            </a:pPr>
            <a:r>
              <a:rPr lang="en-US" sz="1300" dirty="0">
                <a:solidFill>
                  <a:srgbClr val="3D3D3D"/>
                </a:solidFill>
              </a:rPr>
              <a:t>Model using the calming steps when your feelings are strong.</a:t>
            </a:r>
          </a:p>
          <a:p>
            <a:pPr lvl="0">
              <a:buClr>
                <a:srgbClr val="4590B8"/>
              </a:buClr>
            </a:pPr>
            <a:r>
              <a:rPr lang="en-US" sz="1300" dirty="0">
                <a:solidFill>
                  <a:srgbClr val="3D3D3D"/>
                </a:solidFill>
              </a:rPr>
              <a:t>Practice these steps frequently during routines (e.g., before playing with siblings, while reading a book, before chores, etc.).</a:t>
            </a:r>
          </a:p>
          <a:p>
            <a:pPr lvl="0">
              <a:buClr>
                <a:srgbClr val="4590B8"/>
              </a:buClr>
            </a:pPr>
            <a:r>
              <a:rPr lang="en-US" sz="1300" dirty="0">
                <a:solidFill>
                  <a:srgbClr val="3D3D3D"/>
                </a:solidFill>
              </a:rPr>
              <a:t>Use the cue cards when practicing the steps.</a:t>
            </a:r>
          </a:p>
          <a:p>
            <a:pPr lvl="0">
              <a:buClr>
                <a:srgbClr val="4590B8"/>
              </a:buClr>
            </a:pPr>
            <a:r>
              <a:rPr lang="en-US" sz="1300" dirty="0">
                <a:solidFill>
                  <a:srgbClr val="3D3D3D"/>
                </a:solidFill>
              </a:rPr>
              <a:t>Prepare for and help your child handle possible disappointment or change by reminding them to tuck and think like a turtle when they feel angry or mad.</a:t>
            </a:r>
          </a:p>
          <a:p>
            <a:pPr lvl="0">
              <a:buClr>
                <a:srgbClr val="4590B8"/>
              </a:buClr>
            </a:pPr>
            <a:r>
              <a:rPr lang="en-US" sz="1300" dirty="0">
                <a:solidFill>
                  <a:srgbClr val="3D3D3D"/>
                </a:solidFill>
              </a:rPr>
              <a:t>Offer lots of encouragement when your child tries to use the steps.</a:t>
            </a:r>
          </a:p>
          <a:p>
            <a:pPr lvl="0">
              <a:buClr>
                <a:srgbClr val="4590B8"/>
              </a:buClr>
            </a:pPr>
            <a:r>
              <a:rPr lang="en-US" sz="1300" dirty="0">
                <a:solidFill>
                  <a:srgbClr val="3D3D3D"/>
                </a:solidFill>
              </a:rPr>
              <a:t>Recognize and comment positively when your child stays calm.</a:t>
            </a:r>
          </a:p>
          <a:p>
            <a:pPr lvl="0">
              <a:buClr>
                <a:srgbClr val="4590B8"/>
              </a:buClr>
            </a:pPr>
            <a:r>
              <a:rPr lang="en-US" sz="1300" dirty="0" smtClean="0">
                <a:solidFill>
                  <a:srgbClr val="3D3D3D"/>
                </a:solidFill>
              </a:rPr>
              <a:t>Help </a:t>
            </a:r>
            <a:r>
              <a:rPr lang="en-US" sz="1300" dirty="0">
                <a:solidFill>
                  <a:srgbClr val="3D3D3D"/>
                </a:solidFill>
              </a:rPr>
              <a:t>all family members know the Turtle Technique.</a:t>
            </a:r>
          </a:p>
          <a:p>
            <a:endParaRPr lang="en-US" dirty="0"/>
          </a:p>
        </p:txBody>
      </p:sp>
    </p:spTree>
    <p:extLst>
      <p:ext uri="{BB962C8B-B14F-4D97-AF65-F5344CB8AC3E}">
        <p14:creationId xmlns:p14="http://schemas.microsoft.com/office/powerpoint/2010/main" val="172207016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1613</TotalTime>
  <Words>2637</Words>
  <Application>Microsoft Office PowerPoint</Application>
  <PresentationFormat>Widescreen</PresentationFormat>
  <Paragraphs>298</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Bradley Hand ITC</vt:lpstr>
      <vt:lpstr>Calibri</vt:lpstr>
      <vt:lpstr>Gill Sans MT</vt:lpstr>
      <vt:lpstr>Wingdings 2</vt:lpstr>
      <vt:lpstr>Dividend</vt:lpstr>
      <vt:lpstr>Social skill Lessons for Families</vt:lpstr>
      <vt:lpstr>Overview</vt:lpstr>
      <vt:lpstr>Lessons</vt:lpstr>
      <vt:lpstr>Pyramid Model</vt:lpstr>
      <vt:lpstr>Lesson 1- Establish Rules/Know your Feelings</vt:lpstr>
      <vt:lpstr>Introductions</vt:lpstr>
      <vt:lpstr>Introducing Feelings</vt:lpstr>
      <vt:lpstr>Lesson 2- Dealing with Feeling Mad/Tucker the Turtle</vt:lpstr>
      <vt:lpstr>Practice Thinking Like a Turtle</vt:lpstr>
      <vt:lpstr>Think of Solutions</vt:lpstr>
      <vt:lpstr>Regulation and the Brain</vt:lpstr>
      <vt:lpstr>Lesson 3- Dealing with Mistakes</vt:lpstr>
      <vt:lpstr>Mistakes at Home</vt:lpstr>
      <vt:lpstr>Positive Behavior</vt:lpstr>
      <vt:lpstr>Lesson 4- Problem Solving</vt:lpstr>
      <vt:lpstr>Solutions</vt:lpstr>
      <vt:lpstr>Regulation</vt:lpstr>
      <vt:lpstr>Lesson 5 Sharing</vt:lpstr>
      <vt:lpstr>Practice</vt:lpstr>
      <vt:lpstr>Play Skills</vt:lpstr>
      <vt:lpstr>Lesson 6 Playing with Others</vt:lpstr>
      <vt:lpstr>Peer Skills</vt:lpstr>
      <vt:lpstr>Catch  Your Child Being Good</vt:lpstr>
      <vt:lpstr>Lesson 7 Showing Gratitude</vt:lpstr>
      <vt:lpstr>Gratitude and wellness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skill Lessons</dc:title>
  <dc:creator>Dawn  Varney</dc:creator>
  <cp:lastModifiedBy>Dawn  Varney</cp:lastModifiedBy>
  <cp:revision>26</cp:revision>
  <dcterms:created xsi:type="dcterms:W3CDTF">2021-07-12T17:19:20Z</dcterms:created>
  <dcterms:modified xsi:type="dcterms:W3CDTF">2021-08-12T19:46:12Z</dcterms:modified>
</cp:coreProperties>
</file>