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09" r:id="rId1"/>
  </p:sldMasterIdLst>
  <p:notesMasterIdLst>
    <p:notesMasterId r:id="rId55"/>
  </p:notesMasterIdLst>
  <p:handoutMasterIdLst>
    <p:handoutMasterId r:id="rId56"/>
  </p:handoutMasterIdLst>
  <p:sldIdLst>
    <p:sldId id="537" r:id="rId2"/>
    <p:sldId id="607" r:id="rId3"/>
    <p:sldId id="377" r:id="rId4"/>
    <p:sldId id="608" r:id="rId5"/>
    <p:sldId id="378" r:id="rId6"/>
    <p:sldId id="577" r:id="rId7"/>
    <p:sldId id="578" r:id="rId8"/>
    <p:sldId id="596" r:id="rId9"/>
    <p:sldId id="597" r:id="rId10"/>
    <p:sldId id="605" r:id="rId11"/>
    <p:sldId id="606" r:id="rId12"/>
    <p:sldId id="538" r:id="rId13"/>
    <p:sldId id="539" r:id="rId14"/>
    <p:sldId id="598" r:id="rId15"/>
    <p:sldId id="599" r:id="rId16"/>
    <p:sldId id="600" r:id="rId17"/>
    <p:sldId id="619" r:id="rId18"/>
    <p:sldId id="602" r:id="rId19"/>
    <p:sldId id="603" r:id="rId20"/>
    <p:sldId id="604" r:id="rId21"/>
    <p:sldId id="549" r:id="rId22"/>
    <p:sldId id="550" r:id="rId23"/>
    <p:sldId id="551" r:id="rId24"/>
    <p:sldId id="616" r:id="rId25"/>
    <p:sldId id="552" r:id="rId26"/>
    <p:sldId id="589" r:id="rId27"/>
    <p:sldId id="617" r:id="rId28"/>
    <p:sldId id="618" r:id="rId29"/>
    <p:sldId id="609" r:id="rId30"/>
    <p:sldId id="558" r:id="rId31"/>
    <p:sldId id="562" r:id="rId32"/>
    <p:sldId id="563" r:id="rId33"/>
    <p:sldId id="564" r:id="rId34"/>
    <p:sldId id="566" r:id="rId35"/>
    <p:sldId id="568" r:id="rId36"/>
    <p:sldId id="569" r:id="rId37"/>
    <p:sldId id="570" r:id="rId38"/>
    <p:sldId id="571" r:id="rId39"/>
    <p:sldId id="610" r:id="rId40"/>
    <p:sldId id="611" r:id="rId41"/>
    <p:sldId id="573" r:id="rId42"/>
    <p:sldId id="574" r:id="rId43"/>
    <p:sldId id="575" r:id="rId44"/>
    <p:sldId id="585" r:id="rId45"/>
    <p:sldId id="586" r:id="rId46"/>
    <p:sldId id="612" r:id="rId47"/>
    <p:sldId id="615" r:id="rId48"/>
    <p:sldId id="580" r:id="rId49"/>
    <p:sldId id="581" r:id="rId50"/>
    <p:sldId id="613" r:id="rId51"/>
    <p:sldId id="584" r:id="rId52"/>
    <p:sldId id="614" r:id="rId53"/>
    <p:sldId id="503" r:id="rId54"/>
  </p:sldIdLst>
  <p:sldSz cx="9144000" cy="6858000" type="screen4x3"/>
  <p:notesSz cx="7010400" cy="9296400"/>
  <p:defaultTextStyle>
    <a:defPPr>
      <a:defRPr lang="en-US"/>
    </a:defPPr>
    <a:lvl1pPr algn="l" rtl="0" fontAlgn="base">
      <a:spcBef>
        <a:spcPct val="0"/>
      </a:spcBef>
      <a:spcAft>
        <a:spcPct val="0"/>
      </a:spcAft>
      <a:defRPr sz="4200" kern="1200">
        <a:solidFill>
          <a:schemeClr val="tx1"/>
        </a:solidFill>
        <a:latin typeface="Arial Black" pitchFamily="34" charset="0"/>
        <a:ea typeface="+mn-ea"/>
        <a:cs typeface="Arial" charset="0"/>
      </a:defRPr>
    </a:lvl1pPr>
    <a:lvl2pPr marL="457200" algn="l" rtl="0" fontAlgn="base">
      <a:spcBef>
        <a:spcPct val="0"/>
      </a:spcBef>
      <a:spcAft>
        <a:spcPct val="0"/>
      </a:spcAft>
      <a:defRPr sz="4200" kern="1200">
        <a:solidFill>
          <a:schemeClr val="tx1"/>
        </a:solidFill>
        <a:latin typeface="Arial Black" pitchFamily="34" charset="0"/>
        <a:ea typeface="+mn-ea"/>
        <a:cs typeface="Arial" charset="0"/>
      </a:defRPr>
    </a:lvl2pPr>
    <a:lvl3pPr marL="914400" algn="l" rtl="0" fontAlgn="base">
      <a:spcBef>
        <a:spcPct val="0"/>
      </a:spcBef>
      <a:spcAft>
        <a:spcPct val="0"/>
      </a:spcAft>
      <a:defRPr sz="4200" kern="1200">
        <a:solidFill>
          <a:schemeClr val="tx1"/>
        </a:solidFill>
        <a:latin typeface="Arial Black" pitchFamily="34" charset="0"/>
        <a:ea typeface="+mn-ea"/>
        <a:cs typeface="Arial" charset="0"/>
      </a:defRPr>
    </a:lvl3pPr>
    <a:lvl4pPr marL="1371600" algn="l" rtl="0" fontAlgn="base">
      <a:spcBef>
        <a:spcPct val="0"/>
      </a:spcBef>
      <a:spcAft>
        <a:spcPct val="0"/>
      </a:spcAft>
      <a:defRPr sz="4200" kern="1200">
        <a:solidFill>
          <a:schemeClr val="tx1"/>
        </a:solidFill>
        <a:latin typeface="Arial Black" pitchFamily="34" charset="0"/>
        <a:ea typeface="+mn-ea"/>
        <a:cs typeface="Arial" charset="0"/>
      </a:defRPr>
    </a:lvl4pPr>
    <a:lvl5pPr marL="1828800" algn="l" rtl="0" fontAlgn="base">
      <a:spcBef>
        <a:spcPct val="0"/>
      </a:spcBef>
      <a:spcAft>
        <a:spcPct val="0"/>
      </a:spcAft>
      <a:defRPr sz="4200" kern="1200">
        <a:solidFill>
          <a:schemeClr val="tx1"/>
        </a:solidFill>
        <a:latin typeface="Arial Black" pitchFamily="34" charset="0"/>
        <a:ea typeface="+mn-ea"/>
        <a:cs typeface="Arial" charset="0"/>
      </a:defRPr>
    </a:lvl5pPr>
    <a:lvl6pPr marL="2286000" algn="l" defTabSz="914400" rtl="0" eaLnBrk="1" latinLnBrk="0" hangingPunct="1">
      <a:defRPr sz="4200" kern="1200">
        <a:solidFill>
          <a:schemeClr val="tx1"/>
        </a:solidFill>
        <a:latin typeface="Arial Black" pitchFamily="34" charset="0"/>
        <a:ea typeface="+mn-ea"/>
        <a:cs typeface="Arial" charset="0"/>
      </a:defRPr>
    </a:lvl6pPr>
    <a:lvl7pPr marL="2743200" algn="l" defTabSz="914400" rtl="0" eaLnBrk="1" latinLnBrk="0" hangingPunct="1">
      <a:defRPr sz="4200" kern="1200">
        <a:solidFill>
          <a:schemeClr val="tx1"/>
        </a:solidFill>
        <a:latin typeface="Arial Black" pitchFamily="34" charset="0"/>
        <a:ea typeface="+mn-ea"/>
        <a:cs typeface="Arial" charset="0"/>
      </a:defRPr>
    </a:lvl7pPr>
    <a:lvl8pPr marL="3200400" algn="l" defTabSz="914400" rtl="0" eaLnBrk="1" latinLnBrk="0" hangingPunct="1">
      <a:defRPr sz="4200" kern="1200">
        <a:solidFill>
          <a:schemeClr val="tx1"/>
        </a:solidFill>
        <a:latin typeface="Arial Black" pitchFamily="34" charset="0"/>
        <a:ea typeface="+mn-ea"/>
        <a:cs typeface="Arial" charset="0"/>
      </a:defRPr>
    </a:lvl8pPr>
    <a:lvl9pPr marL="3657600" algn="l" defTabSz="914400" rtl="0" eaLnBrk="1" latinLnBrk="0" hangingPunct="1">
      <a:defRPr sz="4200" kern="1200">
        <a:solidFill>
          <a:schemeClr val="tx1"/>
        </a:solidFill>
        <a:latin typeface="Arial Black"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liano, Stephen - FNS" initials="MS-F" lastIdx="14" clrIdx="0">
    <p:extLst>
      <p:ext uri="{19B8F6BF-5375-455C-9EA6-DF929625EA0E}">
        <p15:presenceInfo xmlns:p15="http://schemas.microsoft.com/office/powerpoint/2012/main" userId="S::stephen.miliano@usda.gov::71f34d4f-e97f-4486-aec1-5a31bb5ce586" providerId="AD"/>
      </p:ext>
    </p:extLst>
  </p:cmAuthor>
  <p:cmAuthor id="2" name="Rambeau, Kelly" initials="RK" lastIdx="15" clrIdx="1">
    <p:extLst>
      <p:ext uri="{19B8F6BF-5375-455C-9EA6-DF929625EA0E}">
        <p15:presenceInfo xmlns:p15="http://schemas.microsoft.com/office/powerpoint/2012/main" userId="S-1-5-21-1177238915-1715567821-725345543-687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50" autoAdjust="0"/>
    <p:restoredTop sz="86496" autoAdjust="0"/>
  </p:normalViewPr>
  <p:slideViewPr>
    <p:cSldViewPr>
      <p:cViewPr varScale="1">
        <p:scale>
          <a:sx n="63" d="100"/>
          <a:sy n="63" d="100"/>
        </p:scale>
        <p:origin x="954" y="78"/>
      </p:cViewPr>
      <p:guideLst>
        <p:guide orient="horz" pos="2160"/>
        <p:guide pos="2880"/>
      </p:guideLst>
    </p:cSldViewPr>
  </p:slideViewPr>
  <p:outlineViewPr>
    <p:cViewPr>
      <p:scale>
        <a:sx n="33" d="100"/>
        <a:sy n="33" d="100"/>
      </p:scale>
      <p:origin x="0" y="35539"/>
    </p:cViewPr>
  </p:outlineViewPr>
  <p:notesTextViewPr>
    <p:cViewPr>
      <p:scale>
        <a:sx n="125" d="100"/>
        <a:sy n="125" d="100"/>
      </p:scale>
      <p:origin x="0" y="0"/>
    </p:cViewPr>
  </p:notesTextViewPr>
  <p:sorterViewPr>
    <p:cViewPr>
      <p:scale>
        <a:sx n="100" d="100"/>
        <a:sy n="100" d="100"/>
      </p:scale>
      <p:origin x="0" y="3792"/>
    </p:cViewPr>
  </p:sorterViewPr>
  <p:notesViewPr>
    <p:cSldViewPr>
      <p:cViewPr>
        <p:scale>
          <a:sx n="100" d="100"/>
          <a:sy n="100" d="100"/>
        </p:scale>
        <p:origin x="1842" y="-13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7530" cy="464505"/>
          </a:xfrm>
          <a:prstGeom prst="rect">
            <a:avLst/>
          </a:prstGeom>
        </p:spPr>
        <p:txBody>
          <a:bodyPr vert="horz" lIns="90166" tIns="45084" rIns="90166" bIns="45084" rtlCol="0"/>
          <a:lstStyle>
            <a:lvl1pPr algn="l">
              <a:defRPr sz="1200">
                <a:latin typeface="Arial Black" charset="0"/>
                <a:cs typeface="+mn-cs"/>
              </a:defRPr>
            </a:lvl1pPr>
          </a:lstStyle>
          <a:p>
            <a:pPr>
              <a:defRPr/>
            </a:pPr>
            <a:endParaRPr lang="en-US" dirty="0"/>
          </a:p>
        </p:txBody>
      </p:sp>
      <p:sp>
        <p:nvSpPr>
          <p:cNvPr id="3" name="Date Placeholder 2"/>
          <p:cNvSpPr>
            <a:spLocks noGrp="1"/>
          </p:cNvSpPr>
          <p:nvPr>
            <p:ph type="dt" sz="quarter" idx="1"/>
          </p:nvPr>
        </p:nvSpPr>
        <p:spPr>
          <a:xfrm>
            <a:off x="3971318" y="2"/>
            <a:ext cx="3037530" cy="464505"/>
          </a:xfrm>
          <a:prstGeom prst="rect">
            <a:avLst/>
          </a:prstGeom>
        </p:spPr>
        <p:txBody>
          <a:bodyPr vert="horz" lIns="90166" tIns="45084" rIns="90166" bIns="45084" rtlCol="0"/>
          <a:lstStyle>
            <a:lvl1pPr algn="r">
              <a:defRPr sz="1200">
                <a:latin typeface="Arial Black" charset="0"/>
                <a:cs typeface="+mn-cs"/>
              </a:defRPr>
            </a:lvl1pPr>
          </a:lstStyle>
          <a:p>
            <a:pPr>
              <a:defRPr/>
            </a:pPr>
            <a:fld id="{C835328F-F9A8-461D-A18D-CAA83E4C21ED}" type="datetimeFigureOut">
              <a:rPr lang="en-US"/>
              <a:pPr>
                <a:defRPr/>
              </a:pPr>
              <a:t>1/29/2023</a:t>
            </a:fld>
            <a:endParaRPr lang="en-US" dirty="0"/>
          </a:p>
        </p:txBody>
      </p:sp>
      <p:sp>
        <p:nvSpPr>
          <p:cNvPr id="4" name="Footer Placeholder 3"/>
          <p:cNvSpPr>
            <a:spLocks noGrp="1"/>
          </p:cNvSpPr>
          <p:nvPr>
            <p:ph type="ftr" sz="quarter" idx="2"/>
          </p:nvPr>
        </p:nvSpPr>
        <p:spPr>
          <a:xfrm>
            <a:off x="1" y="8830322"/>
            <a:ext cx="3037530" cy="464505"/>
          </a:xfrm>
          <a:prstGeom prst="rect">
            <a:avLst/>
          </a:prstGeom>
        </p:spPr>
        <p:txBody>
          <a:bodyPr vert="horz" lIns="90166" tIns="45084" rIns="90166" bIns="45084" rtlCol="0" anchor="b"/>
          <a:lstStyle>
            <a:lvl1pPr algn="l">
              <a:defRPr sz="1200">
                <a:latin typeface="Arial Black" charset="0"/>
                <a:cs typeface="+mn-cs"/>
              </a:defRPr>
            </a:lvl1pPr>
          </a:lstStyle>
          <a:p>
            <a:pPr>
              <a:defRPr/>
            </a:pPr>
            <a:endParaRPr lang="en-US" dirty="0"/>
          </a:p>
        </p:txBody>
      </p:sp>
      <p:sp>
        <p:nvSpPr>
          <p:cNvPr id="5" name="Slide Number Placeholder 4"/>
          <p:cNvSpPr>
            <a:spLocks noGrp="1"/>
          </p:cNvSpPr>
          <p:nvPr>
            <p:ph type="sldNum" sz="quarter" idx="3"/>
          </p:nvPr>
        </p:nvSpPr>
        <p:spPr>
          <a:xfrm>
            <a:off x="3971318" y="8830322"/>
            <a:ext cx="3037530" cy="464505"/>
          </a:xfrm>
          <a:prstGeom prst="rect">
            <a:avLst/>
          </a:prstGeom>
        </p:spPr>
        <p:txBody>
          <a:bodyPr vert="horz" lIns="90166" tIns="45084" rIns="90166" bIns="45084" rtlCol="0" anchor="b"/>
          <a:lstStyle>
            <a:lvl1pPr algn="r">
              <a:defRPr sz="1200">
                <a:latin typeface="Arial Black" charset="0"/>
                <a:cs typeface="+mn-cs"/>
              </a:defRPr>
            </a:lvl1pPr>
          </a:lstStyle>
          <a:p>
            <a:pPr>
              <a:defRPr/>
            </a:pPr>
            <a:fld id="{18CF19FC-4389-4B93-AD99-56FC616FFBC9}" type="slidenum">
              <a:rPr lang="en-US"/>
              <a:pPr>
                <a:defRPr/>
              </a:pPr>
              <a:t>‹#›</a:t>
            </a:fld>
            <a:endParaRPr lang="en-US" dirty="0"/>
          </a:p>
        </p:txBody>
      </p:sp>
    </p:spTree>
    <p:extLst>
      <p:ext uri="{BB962C8B-B14F-4D97-AF65-F5344CB8AC3E}">
        <p14:creationId xmlns:p14="http://schemas.microsoft.com/office/powerpoint/2010/main" val="10282633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1" y="2"/>
            <a:ext cx="3037530" cy="464505"/>
          </a:xfrm>
          <a:prstGeom prst="rect">
            <a:avLst/>
          </a:prstGeom>
          <a:noFill/>
          <a:ln w="9525">
            <a:noFill/>
            <a:miter lim="800000"/>
            <a:headEnd/>
            <a:tailEnd/>
          </a:ln>
          <a:effectLst/>
        </p:spPr>
        <p:txBody>
          <a:bodyPr vert="horz" wrap="square" lIns="93169" tIns="46584" rIns="93169" bIns="46584" numCol="1" anchor="t" anchorCtr="0" compatLnSpc="1">
            <a:prstTxWarp prst="textNoShape">
              <a:avLst/>
            </a:prstTxWarp>
          </a:bodyPr>
          <a:lstStyle>
            <a:lvl1pPr>
              <a:defRPr sz="1200">
                <a:latin typeface="Arial" charset="0"/>
                <a:cs typeface="+mn-cs"/>
              </a:defRPr>
            </a:lvl1pPr>
          </a:lstStyle>
          <a:p>
            <a:pPr>
              <a:defRPr/>
            </a:pPr>
            <a:endParaRPr lang="en-US" dirty="0"/>
          </a:p>
        </p:txBody>
      </p:sp>
      <p:sp>
        <p:nvSpPr>
          <p:cNvPr id="58371" name="Rectangle 3"/>
          <p:cNvSpPr>
            <a:spLocks noGrp="1" noChangeArrowheads="1"/>
          </p:cNvSpPr>
          <p:nvPr>
            <p:ph type="dt" idx="1"/>
          </p:nvPr>
        </p:nvSpPr>
        <p:spPr bwMode="auto">
          <a:xfrm>
            <a:off x="3971318" y="2"/>
            <a:ext cx="3037530" cy="464505"/>
          </a:xfrm>
          <a:prstGeom prst="rect">
            <a:avLst/>
          </a:prstGeom>
          <a:noFill/>
          <a:ln w="9525">
            <a:noFill/>
            <a:miter lim="800000"/>
            <a:headEnd/>
            <a:tailEnd/>
          </a:ln>
          <a:effectLst/>
        </p:spPr>
        <p:txBody>
          <a:bodyPr vert="horz" wrap="square" lIns="93169" tIns="46584" rIns="93169" bIns="46584" numCol="1" anchor="t" anchorCtr="0" compatLnSpc="1">
            <a:prstTxWarp prst="textNoShape">
              <a:avLst/>
            </a:prstTxWarp>
          </a:bodyPr>
          <a:lstStyle>
            <a:lvl1pPr algn="r">
              <a:defRPr sz="1200">
                <a:latin typeface="Arial" charset="0"/>
                <a:cs typeface="+mn-cs"/>
              </a:defRPr>
            </a:lvl1pPr>
          </a:lstStyle>
          <a:p>
            <a:pPr>
              <a:defRPr/>
            </a:pPr>
            <a:endParaRPr lang="en-US" dirty="0"/>
          </a:p>
        </p:txBody>
      </p:sp>
      <p:sp>
        <p:nvSpPr>
          <p:cNvPr id="78852"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58373" name="Rectangle 5"/>
          <p:cNvSpPr>
            <a:spLocks noGrp="1" noChangeArrowheads="1"/>
          </p:cNvSpPr>
          <p:nvPr>
            <p:ph type="body" sz="quarter" idx="3"/>
          </p:nvPr>
        </p:nvSpPr>
        <p:spPr bwMode="auto">
          <a:xfrm>
            <a:off x="700731" y="4415159"/>
            <a:ext cx="5608942" cy="4183696"/>
          </a:xfrm>
          <a:prstGeom prst="rect">
            <a:avLst/>
          </a:prstGeom>
          <a:noFill/>
          <a:ln w="9525">
            <a:noFill/>
            <a:miter lim="800000"/>
            <a:headEnd/>
            <a:tailEnd/>
          </a:ln>
          <a:effectLst/>
        </p:spPr>
        <p:txBody>
          <a:bodyPr vert="horz" wrap="square" lIns="93169" tIns="46584" rIns="93169" bIns="4658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8374" name="Rectangle 6"/>
          <p:cNvSpPr>
            <a:spLocks noGrp="1" noChangeArrowheads="1"/>
          </p:cNvSpPr>
          <p:nvPr>
            <p:ph type="ftr" sz="quarter" idx="4"/>
          </p:nvPr>
        </p:nvSpPr>
        <p:spPr bwMode="auto">
          <a:xfrm>
            <a:off x="1" y="8830322"/>
            <a:ext cx="3037530" cy="464505"/>
          </a:xfrm>
          <a:prstGeom prst="rect">
            <a:avLst/>
          </a:prstGeom>
          <a:noFill/>
          <a:ln w="9525">
            <a:noFill/>
            <a:miter lim="800000"/>
            <a:headEnd/>
            <a:tailEnd/>
          </a:ln>
          <a:effectLst/>
        </p:spPr>
        <p:txBody>
          <a:bodyPr vert="horz" wrap="square" lIns="93169" tIns="46584" rIns="93169" bIns="46584" numCol="1" anchor="b" anchorCtr="0" compatLnSpc="1">
            <a:prstTxWarp prst="textNoShape">
              <a:avLst/>
            </a:prstTxWarp>
          </a:bodyPr>
          <a:lstStyle>
            <a:lvl1pPr>
              <a:defRPr sz="1200">
                <a:latin typeface="Arial" charset="0"/>
                <a:cs typeface="+mn-cs"/>
              </a:defRPr>
            </a:lvl1pPr>
          </a:lstStyle>
          <a:p>
            <a:pPr>
              <a:defRPr/>
            </a:pPr>
            <a:endParaRPr lang="en-US" dirty="0"/>
          </a:p>
        </p:txBody>
      </p:sp>
      <p:sp>
        <p:nvSpPr>
          <p:cNvPr id="58375" name="Rectangle 7"/>
          <p:cNvSpPr>
            <a:spLocks noGrp="1" noChangeArrowheads="1"/>
          </p:cNvSpPr>
          <p:nvPr>
            <p:ph type="sldNum" sz="quarter" idx="5"/>
          </p:nvPr>
        </p:nvSpPr>
        <p:spPr bwMode="auto">
          <a:xfrm>
            <a:off x="3971318" y="8830322"/>
            <a:ext cx="3037530" cy="464505"/>
          </a:xfrm>
          <a:prstGeom prst="rect">
            <a:avLst/>
          </a:prstGeom>
          <a:noFill/>
          <a:ln w="9525">
            <a:noFill/>
            <a:miter lim="800000"/>
            <a:headEnd/>
            <a:tailEnd/>
          </a:ln>
          <a:effectLst/>
        </p:spPr>
        <p:txBody>
          <a:bodyPr vert="horz" wrap="square" lIns="93169" tIns="46584" rIns="93169" bIns="46584" numCol="1" anchor="b" anchorCtr="0" compatLnSpc="1">
            <a:prstTxWarp prst="textNoShape">
              <a:avLst/>
            </a:prstTxWarp>
          </a:bodyPr>
          <a:lstStyle>
            <a:lvl1pPr algn="r">
              <a:defRPr sz="1200">
                <a:latin typeface="Arial" charset="0"/>
                <a:cs typeface="+mn-cs"/>
              </a:defRPr>
            </a:lvl1pPr>
          </a:lstStyle>
          <a:p>
            <a:pPr>
              <a:defRPr/>
            </a:pPr>
            <a:fld id="{48B15308-0D35-4FE9-8ECE-6A97D0EF03CB}" type="slidenum">
              <a:rPr lang="en-US"/>
              <a:pPr>
                <a:defRPr/>
              </a:pPr>
              <a:t>‹#›</a:t>
            </a:fld>
            <a:endParaRPr lang="en-US" dirty="0"/>
          </a:p>
        </p:txBody>
      </p:sp>
    </p:spTree>
    <p:extLst>
      <p:ext uri="{BB962C8B-B14F-4D97-AF65-F5344CB8AC3E}">
        <p14:creationId xmlns:p14="http://schemas.microsoft.com/office/powerpoint/2010/main" val="21535987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fns-prod.azureedge.net/sites/default/files/resource-files/CACFP11_SFSP07os.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sldNum" idx="12"/>
          </p:nvPr>
        </p:nvSpPr>
        <p:spPr>
          <a:xfrm>
            <a:off x="3970938" y="8829967"/>
            <a:ext cx="3037840" cy="464819"/>
          </a:xfrm>
          <a:prstGeom prst="rect">
            <a:avLst/>
          </a:prstGeom>
          <a:noFill/>
          <a:ln>
            <a:noFill/>
          </a:ln>
        </p:spPr>
        <p:txBody>
          <a:bodyPr lIns="93161" tIns="46580" rIns="93161" bIns="46580" anchor="b" anchorCtr="0">
            <a:noAutofit/>
          </a:bodyPr>
          <a:lstStyle/>
          <a:p>
            <a:pPr>
              <a:buSzPct val="25000"/>
            </a:pPr>
            <a:r>
              <a:rPr lang="en-US" dirty="0"/>
              <a:t> </a:t>
            </a:r>
          </a:p>
        </p:txBody>
      </p:sp>
      <p:sp>
        <p:nvSpPr>
          <p:cNvPr id="108" name="Shape 108"/>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9" name="Shape 109"/>
          <p:cNvSpPr txBox="1">
            <a:spLocks noGrp="1"/>
          </p:cNvSpPr>
          <p:nvPr>
            <p:ph type="body" idx="1"/>
          </p:nvPr>
        </p:nvSpPr>
        <p:spPr>
          <a:xfrm>
            <a:off x="701041" y="4415790"/>
            <a:ext cx="5608319" cy="4183379"/>
          </a:xfrm>
          <a:prstGeom prst="rect">
            <a:avLst/>
          </a:prstGeom>
          <a:noFill/>
          <a:ln>
            <a:noFill/>
          </a:ln>
        </p:spPr>
        <p:txBody>
          <a:bodyPr lIns="93161" tIns="46580" rIns="93161" bIns="46580" anchor="t" anchorCtr="0">
            <a:noAutofit/>
          </a:bodyPr>
          <a:lstStyle/>
          <a:p>
            <a:pPr>
              <a:spcBef>
                <a:spcPts val="0"/>
              </a:spcBef>
              <a:spcAft>
                <a:spcPts val="0"/>
              </a:spcAft>
              <a:buSzPct val="25000"/>
            </a:pPr>
            <a:r>
              <a:rPr lang="en-US" dirty="0">
                <a:solidFill>
                  <a:schemeClr val="dk1"/>
                </a:solidFill>
                <a:latin typeface="Calibri"/>
                <a:ea typeface="Calibri"/>
                <a:cs typeface="Calibri"/>
                <a:sym typeface="Calibri"/>
              </a:rPr>
              <a:t>This presentation</a:t>
            </a:r>
            <a:r>
              <a:rPr lang="en-US" baseline="0" dirty="0">
                <a:solidFill>
                  <a:schemeClr val="dk1"/>
                </a:solidFill>
                <a:latin typeface="Calibri"/>
                <a:ea typeface="Calibri"/>
                <a:cs typeface="Calibri"/>
                <a:sym typeface="Calibri"/>
              </a:rPr>
              <a:t> on Food and Nutrition Services civil rights will go through the information needed to be compliant with civil rights compliance for USDA Child Nutrition Programs.</a:t>
            </a:r>
            <a:endParaRPr lang="en-US"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10</a:t>
            </a:fld>
            <a:endParaRPr lang="en-US" dirty="0"/>
          </a:p>
        </p:txBody>
      </p:sp>
    </p:spTree>
    <p:extLst>
      <p:ext uri="{BB962C8B-B14F-4D97-AF65-F5344CB8AC3E}">
        <p14:creationId xmlns:p14="http://schemas.microsoft.com/office/powerpoint/2010/main" val="139556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11</a:t>
            </a:fld>
            <a:endParaRPr lang="en-US" dirty="0"/>
          </a:p>
        </p:txBody>
      </p:sp>
    </p:spTree>
    <p:extLst>
      <p:ext uri="{BB962C8B-B14F-4D97-AF65-F5344CB8AC3E}">
        <p14:creationId xmlns:p14="http://schemas.microsoft.com/office/powerpoint/2010/main" val="3701215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dirty="0"/>
          </a:p>
        </p:txBody>
      </p:sp>
      <p:sp>
        <p:nvSpPr>
          <p:cNvPr id="102404" name="Slide Number Placeholder 3"/>
          <p:cNvSpPr>
            <a:spLocks noGrp="1"/>
          </p:cNvSpPr>
          <p:nvPr>
            <p:ph type="sldNum" sz="quarter" idx="5"/>
          </p:nvPr>
        </p:nvSpPr>
        <p:spPr/>
        <p:txBody>
          <a:bodyPr/>
          <a:lstStyle/>
          <a:p>
            <a:pPr>
              <a:defRPr/>
            </a:pPr>
            <a:fld id="{EF564597-35AE-4C6C-BDCD-366D92F0BE81}"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dirty="0"/>
          </a:p>
        </p:txBody>
      </p:sp>
      <p:sp>
        <p:nvSpPr>
          <p:cNvPr id="96260" name="Slide Number Placeholder 3"/>
          <p:cNvSpPr>
            <a:spLocks noGrp="1"/>
          </p:cNvSpPr>
          <p:nvPr>
            <p:ph type="sldNum" sz="quarter" idx="5"/>
          </p:nvPr>
        </p:nvSpPr>
        <p:spPr/>
        <p:txBody>
          <a:bodyPr/>
          <a:lstStyle/>
          <a:p>
            <a:pPr>
              <a:defRPr/>
            </a:pPr>
            <a:fld id="{E9CA14B8-4E8D-450E-873D-6B3EB7965E5F}"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baseline="0" dirty="0"/>
          </a:p>
        </p:txBody>
      </p:sp>
      <p:sp>
        <p:nvSpPr>
          <p:cNvPr id="98308" name="Slide Number Placeholder 3"/>
          <p:cNvSpPr>
            <a:spLocks noGrp="1"/>
          </p:cNvSpPr>
          <p:nvPr>
            <p:ph type="sldNum" sz="quarter" idx="5"/>
          </p:nvPr>
        </p:nvSpPr>
        <p:spPr/>
        <p:txBody>
          <a:bodyPr/>
          <a:lstStyle/>
          <a:p>
            <a:pPr>
              <a:defRPr/>
            </a:pPr>
            <a:fld id="{255B1477-979B-46F4-818C-23A7F4DBF9C1}"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16</a:t>
            </a:fld>
            <a:endParaRPr lang="en-US" dirty="0"/>
          </a:p>
        </p:txBody>
      </p:sp>
    </p:spTree>
    <p:extLst>
      <p:ext uri="{BB962C8B-B14F-4D97-AF65-F5344CB8AC3E}">
        <p14:creationId xmlns:p14="http://schemas.microsoft.com/office/powerpoint/2010/main" val="3207372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pPr eaLnBrk="1" hangingPunct="1"/>
            <a:endParaRPr lang="en-US" dirty="0"/>
          </a:p>
        </p:txBody>
      </p:sp>
      <p:sp>
        <p:nvSpPr>
          <p:cNvPr id="99332" name="Slide Number Placeholder 3"/>
          <p:cNvSpPr>
            <a:spLocks noGrp="1"/>
          </p:cNvSpPr>
          <p:nvPr>
            <p:ph type="sldNum" sz="quarter" idx="5"/>
          </p:nvPr>
        </p:nvSpPr>
        <p:spPr/>
        <p:txBody>
          <a:bodyPr/>
          <a:lstStyle/>
          <a:p>
            <a:pPr>
              <a:defRPr/>
            </a:pPr>
            <a:fld id="{E3E44B90-BC29-493D-9B35-609C73EDB6DB}" type="slidenum">
              <a:rPr lang="en-US" smtClean="0"/>
              <a:pPr>
                <a:defRPr/>
              </a:pPr>
              <a:t>18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xfrm>
            <a:off x="1600200" y="4627576"/>
            <a:ext cx="5608942" cy="4183696"/>
          </a:xfrm>
          <a:noFill/>
          <a:ln/>
        </p:spPr>
        <p:txBody>
          <a:bodyPr/>
          <a:lstStyle/>
          <a:p>
            <a:pPr eaLnBrk="1" hangingPunct="1">
              <a:buFontTx/>
              <a:buNone/>
            </a:pPr>
            <a:endParaRPr lang="en-US" dirty="0"/>
          </a:p>
        </p:txBody>
      </p:sp>
      <p:sp>
        <p:nvSpPr>
          <p:cNvPr id="97284" name="Slide Number Placeholder 3"/>
          <p:cNvSpPr>
            <a:spLocks noGrp="1"/>
          </p:cNvSpPr>
          <p:nvPr>
            <p:ph type="sldNum" sz="quarter" idx="5"/>
          </p:nvPr>
        </p:nvSpPr>
        <p:spPr>
          <a:noFill/>
        </p:spPr>
        <p:txBody>
          <a:bodyPr/>
          <a:lstStyle/>
          <a:p>
            <a:fld id="{59C553C9-4D28-4712-BDA1-0C1F7BB7C809}" type="slidenum">
              <a:rPr lang="en-US" smtClean="0"/>
              <a:pPr/>
              <a:t>19</a:t>
            </a:fld>
            <a:endParaRPr lang="en-US" dirty="0"/>
          </a:p>
        </p:txBody>
      </p:sp>
    </p:spTree>
    <p:extLst>
      <p:ext uri="{BB962C8B-B14F-4D97-AF65-F5344CB8AC3E}">
        <p14:creationId xmlns:p14="http://schemas.microsoft.com/office/powerpoint/2010/main" val="741324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baseline="0" dirty="0"/>
          </a:p>
        </p:txBody>
      </p:sp>
      <p:sp>
        <p:nvSpPr>
          <p:cNvPr id="4" name="Slide Number Placeholder 3"/>
          <p:cNvSpPr>
            <a:spLocks noGrp="1"/>
          </p:cNvSpPr>
          <p:nvPr>
            <p:ph type="sldNum" sz="quarter" idx="10"/>
          </p:nvPr>
        </p:nvSpPr>
        <p:spPr/>
        <p:txBody>
          <a:bodyPr/>
          <a:lstStyle/>
          <a:p>
            <a:pPr>
              <a:defRPr/>
            </a:pPr>
            <a:fld id="{C000DCEC-3D8C-478B-BAE1-EDEB0BEA549C}" type="slidenum">
              <a:rPr lang="en-US" smtClean="0"/>
              <a:pPr>
                <a:defRPr/>
              </a:pPr>
              <a:t>20</a:t>
            </a:fld>
            <a:endParaRPr lang="en-US" dirty="0"/>
          </a:p>
        </p:txBody>
      </p:sp>
    </p:spTree>
    <p:extLst>
      <p:ext uri="{BB962C8B-B14F-4D97-AF65-F5344CB8AC3E}">
        <p14:creationId xmlns:p14="http://schemas.microsoft.com/office/powerpoint/2010/main" val="1832858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2</a:t>
            </a:fld>
            <a:endParaRPr lang="en-US" dirty="0"/>
          </a:p>
        </p:txBody>
      </p:sp>
    </p:spTree>
    <p:extLst>
      <p:ext uri="{BB962C8B-B14F-4D97-AF65-F5344CB8AC3E}">
        <p14:creationId xmlns:p14="http://schemas.microsoft.com/office/powerpoint/2010/main" val="623492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21</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22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endParaRPr lang="en-US" dirty="0"/>
          </a:p>
        </p:txBody>
      </p:sp>
      <p:sp>
        <p:nvSpPr>
          <p:cNvPr id="105476" name="Slide Number Placeholder 3"/>
          <p:cNvSpPr>
            <a:spLocks noGrp="1"/>
          </p:cNvSpPr>
          <p:nvPr>
            <p:ph type="sldNum" sz="quarter" idx="5"/>
          </p:nvPr>
        </p:nvSpPr>
        <p:spPr/>
        <p:txBody>
          <a:bodyPr/>
          <a:lstStyle/>
          <a:p>
            <a:pPr>
              <a:defRPr/>
            </a:pPr>
            <a:fld id="{90F31190-A1FF-4696-AF12-65D5B8BD316E}" type="slidenum">
              <a:rPr lang="en-US" smtClean="0"/>
              <a:pPr>
                <a:defRPr/>
              </a:pPr>
              <a:t>23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u="sng" dirty="0">
              <a:hlinkClick r:id="rId3"/>
            </a:endParaRPr>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24</a:t>
            </a:fld>
            <a:endParaRPr lang="en-US" dirty="0"/>
          </a:p>
        </p:txBody>
      </p:sp>
    </p:spTree>
    <p:extLst>
      <p:ext uri="{BB962C8B-B14F-4D97-AF65-F5344CB8AC3E}">
        <p14:creationId xmlns:p14="http://schemas.microsoft.com/office/powerpoint/2010/main" val="4146068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881390" eaLnBrk="1" hangingPunct="1">
              <a:lnSpc>
                <a:spcPct val="80000"/>
              </a:lnSpc>
              <a:defRPr/>
            </a:pPr>
            <a:endParaRPr lang="en-US" dirty="0"/>
          </a:p>
        </p:txBody>
      </p:sp>
      <p:sp>
        <p:nvSpPr>
          <p:cNvPr id="102404" name="Slide Number Placeholder 3"/>
          <p:cNvSpPr>
            <a:spLocks noGrp="1"/>
          </p:cNvSpPr>
          <p:nvPr>
            <p:ph type="sldNum" sz="quarter" idx="5"/>
          </p:nvPr>
        </p:nvSpPr>
        <p:spPr>
          <a:noFill/>
        </p:spPr>
        <p:txBody>
          <a:bodyPr/>
          <a:lstStyle/>
          <a:p>
            <a:fld id="{695F0CA1-7D36-4421-A2C8-254776693F10}" type="slidenum">
              <a:rPr lang="en-US" smtClean="0"/>
              <a:pPr/>
              <a:t>25</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pPr>
              <a:lnSpc>
                <a:spcPct val="90000"/>
              </a:lnSpc>
              <a:buFontTx/>
              <a:buNone/>
            </a:pPr>
            <a:endParaRPr lang="en-US" b="0" dirty="0"/>
          </a:p>
        </p:txBody>
      </p:sp>
      <p:sp>
        <p:nvSpPr>
          <p:cNvPr id="112644" name="Slide Number Placeholder 3"/>
          <p:cNvSpPr>
            <a:spLocks noGrp="1"/>
          </p:cNvSpPr>
          <p:nvPr>
            <p:ph type="sldNum" sz="quarter" idx="5"/>
          </p:nvPr>
        </p:nvSpPr>
        <p:spPr>
          <a:noFill/>
        </p:spPr>
        <p:txBody>
          <a:bodyPr/>
          <a:lstStyle/>
          <a:p>
            <a:fld id="{3A582D36-0C5A-4851-A7C0-42645BFA8A1B}" type="slidenum">
              <a:rPr lang="en-US" smtClean="0"/>
              <a:pPr/>
              <a:t>26</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27</a:t>
            </a:fld>
            <a:endParaRPr lang="en-US" dirty="0"/>
          </a:p>
        </p:txBody>
      </p:sp>
    </p:spTree>
    <p:extLst>
      <p:ext uri="{BB962C8B-B14F-4D97-AF65-F5344CB8AC3E}">
        <p14:creationId xmlns:p14="http://schemas.microsoft.com/office/powerpoint/2010/main" val="782915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28</a:t>
            </a:fld>
            <a:endParaRPr lang="en-US" dirty="0"/>
          </a:p>
        </p:txBody>
      </p:sp>
    </p:spTree>
    <p:extLst>
      <p:ext uri="{BB962C8B-B14F-4D97-AF65-F5344CB8AC3E}">
        <p14:creationId xmlns:p14="http://schemas.microsoft.com/office/powerpoint/2010/main" val="127048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29</a:t>
            </a:fld>
            <a:endParaRPr lang="en-US" dirty="0"/>
          </a:p>
        </p:txBody>
      </p:sp>
    </p:spTree>
    <p:extLst>
      <p:ext uri="{BB962C8B-B14F-4D97-AF65-F5344CB8AC3E}">
        <p14:creationId xmlns:p14="http://schemas.microsoft.com/office/powerpoint/2010/main" val="2121507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a:defRPr/>
            </a:pPr>
            <a:fld id="{A2815D24-5FBC-4536-BABA-535FAEE595C3}" type="slidenum">
              <a:rPr lang="en-US" smtClean="0"/>
              <a:pPr>
                <a:defRPr/>
              </a:pPr>
              <a:t>30</a:t>
            </a:fld>
            <a:endParaRPr lang="en-US" dirty="0"/>
          </a:p>
        </p:txBody>
      </p:sp>
      <p:sp>
        <p:nvSpPr>
          <p:cNvPr id="95235" name="Rectangle 2"/>
          <p:cNvSpPr>
            <a:spLocks noGrp="1" noRot="1" noChangeAspect="1" noChangeArrowheads="1" noTextEdit="1"/>
          </p:cNvSpPr>
          <p:nvPr>
            <p:ph type="sldImg"/>
          </p:nvPr>
        </p:nvSpPr>
        <p:spPr>
          <a:ln cap="flat"/>
        </p:spPr>
      </p:sp>
      <p:sp>
        <p:nvSpPr>
          <p:cNvPr id="93188" name="Rectangle 3"/>
          <p:cNvSpPr>
            <a:spLocks noGrp="1" noChangeArrowheads="1"/>
          </p:cNvSpPr>
          <p:nvPr>
            <p:ph type="body" idx="1"/>
          </p:nvPr>
        </p:nvSpPr>
        <p:spPr>
          <a:ln/>
        </p:spPr>
        <p:txBody>
          <a:bodyPr/>
          <a:lstStyle/>
          <a:p>
            <a:pPr>
              <a:defRPr/>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dirty="0"/>
          </a:p>
        </p:txBody>
      </p:sp>
      <p:sp>
        <p:nvSpPr>
          <p:cNvPr id="80900" name="Slide Number Placeholder 3"/>
          <p:cNvSpPr>
            <a:spLocks noGrp="1"/>
          </p:cNvSpPr>
          <p:nvPr>
            <p:ph type="sldNum" sz="quarter" idx="5"/>
          </p:nvPr>
        </p:nvSpPr>
        <p:spPr/>
        <p:txBody>
          <a:bodyPr/>
          <a:lstStyle/>
          <a:p>
            <a:pPr>
              <a:defRPr/>
            </a:pPr>
            <a:fld id="{EA08D002-0F04-423A-A3EF-7D56BF24D5B1}"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dirty="0"/>
          </a:p>
        </p:txBody>
      </p:sp>
      <p:sp>
        <p:nvSpPr>
          <p:cNvPr id="110596" name="Slide Number Placeholder 3"/>
          <p:cNvSpPr>
            <a:spLocks noGrp="1"/>
          </p:cNvSpPr>
          <p:nvPr>
            <p:ph type="sldNum" sz="quarter" idx="5"/>
          </p:nvPr>
        </p:nvSpPr>
        <p:spPr/>
        <p:txBody>
          <a:bodyPr/>
          <a:lstStyle/>
          <a:p>
            <a:pPr>
              <a:defRPr/>
            </a:pPr>
            <a:fld id="{276B7A9B-0823-410A-9EFB-125A71B99FA7}" type="slidenum">
              <a:rPr lang="en-US" smtClean="0"/>
              <a:pPr>
                <a:defRPr/>
              </a:pPr>
              <a:t>31</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endParaRPr lang="en-US" dirty="0"/>
          </a:p>
        </p:txBody>
      </p:sp>
      <p:sp>
        <p:nvSpPr>
          <p:cNvPr id="106500" name="Slide Number Placeholder 3"/>
          <p:cNvSpPr>
            <a:spLocks noGrp="1"/>
          </p:cNvSpPr>
          <p:nvPr>
            <p:ph type="sldNum" sz="quarter" idx="5"/>
          </p:nvPr>
        </p:nvSpPr>
        <p:spPr>
          <a:noFill/>
        </p:spPr>
        <p:txBody>
          <a:bodyPr/>
          <a:lstStyle/>
          <a:p>
            <a:fld id="{8E2F0EA7-E6D5-4DC8-98B4-53F2BABE94CE}" type="slidenum">
              <a:rPr lang="en-US" smtClean="0"/>
              <a:pPr/>
              <a:t>32</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33</a:t>
            </a:fld>
            <a:endParaRPr lang="en-US" dirty="0"/>
          </a:p>
        </p:txBody>
      </p:sp>
    </p:spTree>
    <p:extLst>
      <p:ext uri="{BB962C8B-B14F-4D97-AF65-F5344CB8AC3E}">
        <p14:creationId xmlns:p14="http://schemas.microsoft.com/office/powerpoint/2010/main" val="29427850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34</a:t>
            </a:fld>
            <a:endParaRPr lang="en-US" dirty="0"/>
          </a:p>
        </p:txBody>
      </p:sp>
    </p:spTree>
    <p:extLst>
      <p:ext uri="{BB962C8B-B14F-4D97-AF65-F5344CB8AC3E}">
        <p14:creationId xmlns:p14="http://schemas.microsoft.com/office/powerpoint/2010/main" val="2004200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dirty="0"/>
          </a:p>
        </p:txBody>
      </p:sp>
      <p:sp>
        <p:nvSpPr>
          <p:cNvPr id="113668" name="Slide Number Placeholder 3"/>
          <p:cNvSpPr>
            <a:spLocks noGrp="1"/>
          </p:cNvSpPr>
          <p:nvPr>
            <p:ph type="sldNum" sz="quarter" idx="5"/>
          </p:nvPr>
        </p:nvSpPr>
        <p:spPr/>
        <p:txBody>
          <a:bodyPr/>
          <a:lstStyle/>
          <a:p>
            <a:pPr>
              <a:defRPr/>
            </a:pPr>
            <a:fld id="{AB2CDF0F-7BAB-4B63-8EA8-D30B0EAA5A02}" type="slidenum">
              <a:rPr lang="en-US" smtClean="0"/>
              <a:pPr>
                <a:defRPr/>
              </a:pPr>
              <a:t>35</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36</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37</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dirty="0"/>
          </a:p>
        </p:txBody>
      </p:sp>
      <p:sp>
        <p:nvSpPr>
          <p:cNvPr id="113668" name="Slide Number Placeholder 3"/>
          <p:cNvSpPr>
            <a:spLocks noGrp="1"/>
          </p:cNvSpPr>
          <p:nvPr>
            <p:ph type="sldNum" sz="quarter" idx="5"/>
          </p:nvPr>
        </p:nvSpPr>
        <p:spPr>
          <a:noFill/>
        </p:spPr>
        <p:txBody>
          <a:bodyPr/>
          <a:lstStyle/>
          <a:p>
            <a:fld id="{A1C0C314-EC4A-4728-B632-FFBAA0249615}" type="slidenum">
              <a:rPr lang="en-US" smtClean="0"/>
              <a:pPr/>
              <a:t>38</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39</a:t>
            </a:fld>
            <a:endParaRPr lang="en-US" dirty="0"/>
          </a:p>
        </p:txBody>
      </p:sp>
    </p:spTree>
    <p:extLst>
      <p:ext uri="{BB962C8B-B14F-4D97-AF65-F5344CB8AC3E}">
        <p14:creationId xmlns:p14="http://schemas.microsoft.com/office/powerpoint/2010/main" val="1189499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40</a:t>
            </a:fld>
            <a:endParaRPr lang="en-US" dirty="0"/>
          </a:p>
        </p:txBody>
      </p:sp>
    </p:spTree>
    <p:extLst>
      <p:ext uri="{BB962C8B-B14F-4D97-AF65-F5344CB8AC3E}">
        <p14:creationId xmlns:p14="http://schemas.microsoft.com/office/powerpoint/2010/main" val="1502964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4</a:t>
            </a:fld>
            <a:endParaRPr lang="en-US" dirty="0"/>
          </a:p>
        </p:txBody>
      </p:sp>
    </p:spTree>
    <p:extLst>
      <p:ext uri="{BB962C8B-B14F-4D97-AF65-F5344CB8AC3E}">
        <p14:creationId xmlns:p14="http://schemas.microsoft.com/office/powerpoint/2010/main" val="14061374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41</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E2FAEBCB-41CF-4C47-ACF0-378B4015A8B7}" type="slidenum">
              <a:rPr lang="en-US" smtClean="0"/>
              <a:pPr>
                <a:defRPr/>
              </a:pPr>
              <a:t>42</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p>
            <a:pPr>
              <a:defRPr/>
            </a:pPr>
            <a:fld id="{214D47BE-C835-4E99-9FE7-3E887D0964EB}" type="slidenum">
              <a:rPr lang="en-US" smtClean="0"/>
              <a:pPr>
                <a:defRPr/>
              </a:pPr>
              <a:t>43</a:t>
            </a:fld>
            <a:endParaRPr lang="en-US" dirty="0"/>
          </a:p>
        </p:txBody>
      </p:sp>
      <p:sp>
        <p:nvSpPr>
          <p:cNvPr id="105475" name="Rectangle 1026"/>
          <p:cNvSpPr>
            <a:spLocks noGrp="1" noRot="1" noChangeAspect="1" noChangeArrowheads="1" noTextEdit="1"/>
          </p:cNvSpPr>
          <p:nvPr>
            <p:ph type="sldImg"/>
          </p:nvPr>
        </p:nvSpPr>
        <p:spPr>
          <a:ln cap="flat"/>
        </p:spPr>
      </p:sp>
      <p:sp>
        <p:nvSpPr>
          <p:cNvPr id="105476" name="Rectangle 1027"/>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endParaRPr lang="en-US" dirty="0"/>
          </a:p>
        </p:txBody>
      </p:sp>
      <p:sp>
        <p:nvSpPr>
          <p:cNvPr id="93188" name="Slide Number Placeholder 3"/>
          <p:cNvSpPr>
            <a:spLocks noGrp="1"/>
          </p:cNvSpPr>
          <p:nvPr>
            <p:ph type="sldNum" sz="quarter" idx="5"/>
          </p:nvPr>
        </p:nvSpPr>
        <p:spPr/>
        <p:txBody>
          <a:bodyPr/>
          <a:lstStyle/>
          <a:p>
            <a:pPr>
              <a:defRPr/>
            </a:pPr>
            <a:fld id="{784B758A-688C-4320-A438-4AAF9D71BE5B}" type="slidenum">
              <a:rPr lang="en-US" smtClean="0"/>
              <a:pPr>
                <a:defRPr/>
              </a:pPr>
              <a:t>44</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45</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46</a:t>
            </a:fld>
            <a:endParaRPr lang="en-US" dirty="0"/>
          </a:p>
        </p:txBody>
      </p:sp>
    </p:spTree>
    <p:extLst>
      <p:ext uri="{BB962C8B-B14F-4D97-AF65-F5344CB8AC3E}">
        <p14:creationId xmlns:p14="http://schemas.microsoft.com/office/powerpoint/2010/main" val="1632788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47</a:t>
            </a:fld>
            <a:endParaRPr lang="en-US" dirty="0"/>
          </a:p>
        </p:txBody>
      </p:sp>
    </p:spTree>
    <p:extLst>
      <p:ext uri="{BB962C8B-B14F-4D97-AF65-F5344CB8AC3E}">
        <p14:creationId xmlns:p14="http://schemas.microsoft.com/office/powerpoint/2010/main" val="14533253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endParaRPr lang="en-US" dirty="0"/>
          </a:p>
        </p:txBody>
      </p:sp>
      <p:sp>
        <p:nvSpPr>
          <p:cNvPr id="86020" name="Slide Number Placeholder 3"/>
          <p:cNvSpPr>
            <a:spLocks noGrp="1"/>
          </p:cNvSpPr>
          <p:nvPr>
            <p:ph type="sldNum" sz="quarter" idx="5"/>
          </p:nvPr>
        </p:nvSpPr>
        <p:spPr/>
        <p:txBody>
          <a:bodyPr/>
          <a:lstStyle/>
          <a:p>
            <a:pPr>
              <a:defRPr/>
            </a:pPr>
            <a:fld id="{542AD1F5-998B-487E-B5FC-2A0EEE66E016}" type="slidenum">
              <a:rPr lang="en-US" smtClean="0"/>
              <a:pPr>
                <a:defRPr/>
              </a:pPr>
              <a:t>48</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indent="0" eaLnBrk="1" hangingPunct="1">
              <a:lnSpc>
                <a:spcPct val="90000"/>
              </a:lnSpc>
              <a:buClr>
                <a:schemeClr val="folHlink"/>
              </a:buClr>
              <a:buSzPct val="90000"/>
              <a:buFont typeface="Arial" panose="020B0604020202020204" pitchFamily="34" charset="0"/>
              <a:buNone/>
            </a:pPr>
            <a:endParaRPr lang="en-US" sz="2400"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49</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50</a:t>
            </a:fld>
            <a:endParaRPr lang="en-US" dirty="0"/>
          </a:p>
        </p:txBody>
      </p:sp>
    </p:spTree>
    <p:extLst>
      <p:ext uri="{BB962C8B-B14F-4D97-AF65-F5344CB8AC3E}">
        <p14:creationId xmlns:p14="http://schemas.microsoft.com/office/powerpoint/2010/main" val="396706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endParaRPr lang="en-US" dirty="0"/>
          </a:p>
        </p:txBody>
      </p:sp>
      <p:sp>
        <p:nvSpPr>
          <p:cNvPr id="81924" name="Slide Number Placeholder 3"/>
          <p:cNvSpPr>
            <a:spLocks noGrp="1"/>
          </p:cNvSpPr>
          <p:nvPr>
            <p:ph type="sldNum" sz="quarter" idx="5"/>
          </p:nvPr>
        </p:nvSpPr>
        <p:spPr/>
        <p:txBody>
          <a:bodyPr/>
          <a:lstStyle/>
          <a:p>
            <a:pPr>
              <a:defRPr/>
            </a:pPr>
            <a:fld id="{DB50CCF0-EEBB-4D25-A256-F4D1847E7112}" type="slidenum">
              <a:rPr lang="en-US" smtClean="0"/>
              <a:pPr>
                <a:defRPr/>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endParaRPr lang="en-US" dirty="0"/>
          </a:p>
        </p:txBody>
      </p:sp>
      <p:sp>
        <p:nvSpPr>
          <p:cNvPr id="88068" name="Slide Number Placeholder 3"/>
          <p:cNvSpPr>
            <a:spLocks noGrp="1"/>
          </p:cNvSpPr>
          <p:nvPr>
            <p:ph type="sldNum" sz="quarter" idx="5"/>
          </p:nvPr>
        </p:nvSpPr>
        <p:spPr/>
        <p:txBody>
          <a:bodyPr/>
          <a:lstStyle/>
          <a:p>
            <a:pPr>
              <a:defRPr/>
            </a:pPr>
            <a:fld id="{760A5A19-CB5D-4EE8-87C7-4A3BF7C77764}" type="slidenum">
              <a:rPr lang="en-US" smtClean="0"/>
              <a:pPr>
                <a:defRPr/>
              </a:pPr>
              <a:t>51</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52</a:t>
            </a:fld>
            <a:endParaRPr lang="en-US" dirty="0"/>
          </a:p>
        </p:txBody>
      </p:sp>
    </p:spTree>
    <p:extLst>
      <p:ext uri="{BB962C8B-B14F-4D97-AF65-F5344CB8AC3E}">
        <p14:creationId xmlns:p14="http://schemas.microsoft.com/office/powerpoint/2010/main" val="13682850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dirty="0"/>
          </a:p>
        </p:txBody>
      </p:sp>
      <p:sp>
        <p:nvSpPr>
          <p:cNvPr id="114692" name="Slide Number Placeholder 3"/>
          <p:cNvSpPr>
            <a:spLocks noGrp="1"/>
          </p:cNvSpPr>
          <p:nvPr>
            <p:ph type="sldNum" sz="quarter" idx="5"/>
          </p:nvPr>
        </p:nvSpPr>
        <p:spPr>
          <a:noFill/>
        </p:spPr>
        <p:txBody>
          <a:bodyPr/>
          <a:lstStyle/>
          <a:p>
            <a:fld id="{C2D9F281-6EDC-4D4E-8410-9D26D61F3EF7}" type="slidenum">
              <a:rPr lang="en-US" smtClean="0"/>
              <a:pPr/>
              <a:t>53</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endParaRPr lang="en-US" dirty="0"/>
          </a:p>
        </p:txBody>
      </p:sp>
      <p:sp>
        <p:nvSpPr>
          <p:cNvPr id="82948" name="Slide Number Placeholder 3"/>
          <p:cNvSpPr>
            <a:spLocks noGrp="1"/>
          </p:cNvSpPr>
          <p:nvPr>
            <p:ph type="sldNum" sz="quarter" idx="5"/>
          </p:nvPr>
        </p:nvSpPr>
        <p:spPr/>
        <p:txBody>
          <a:bodyPr/>
          <a:lstStyle/>
          <a:p>
            <a:pPr>
              <a:defRPr/>
            </a:pPr>
            <a:fld id="{27858EDC-E7CB-45BF-A5CB-A74EFCCA412B}"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40" name="Slide Number Placeholder 3"/>
          <p:cNvSpPr>
            <a:spLocks noGrp="1"/>
          </p:cNvSpPr>
          <p:nvPr>
            <p:ph type="sldNum" sz="quarter" idx="5"/>
          </p:nvPr>
        </p:nvSpPr>
        <p:spPr/>
        <p:txBody>
          <a:bodyPr/>
          <a:lstStyle/>
          <a:p>
            <a:pPr>
              <a:defRPr/>
            </a:pPr>
            <a:fld id="{1CB78968-AEE8-4D47-BC0C-8957FC69E650}"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8</a:t>
            </a:fld>
            <a:endParaRPr lang="en-US" dirty="0"/>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429011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endParaRPr lang="en-US" dirty="0"/>
          </a:p>
        </p:txBody>
      </p:sp>
      <p:sp>
        <p:nvSpPr>
          <p:cNvPr id="4" name="Slide Number Placeholder 3"/>
          <p:cNvSpPr>
            <a:spLocks noGrp="1"/>
          </p:cNvSpPr>
          <p:nvPr>
            <p:ph type="sldNum" sz="quarter" idx="10"/>
          </p:nvPr>
        </p:nvSpPr>
        <p:spPr/>
        <p:txBody>
          <a:bodyPr/>
          <a:lstStyle/>
          <a:p>
            <a:pPr>
              <a:defRPr/>
            </a:pPr>
            <a:fld id="{48B15308-0D35-4FE9-8ECE-6A97D0EF03CB}" type="slidenum">
              <a:rPr lang="en-US" smtClean="0"/>
              <a:pPr>
                <a:defRPr/>
              </a:pPr>
              <a:t>9</a:t>
            </a:fld>
            <a:endParaRPr lang="en-US" dirty="0"/>
          </a:p>
        </p:txBody>
      </p:sp>
    </p:spTree>
    <p:extLst>
      <p:ext uri="{BB962C8B-B14F-4D97-AF65-F5344CB8AC3E}">
        <p14:creationId xmlns:p14="http://schemas.microsoft.com/office/powerpoint/2010/main" val="34290112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400" kern="0" dirty="0">
              <a:solidFill>
                <a:prstClr val="white"/>
              </a:solidFill>
              <a:sym typeface="Arial"/>
              <a:rtl val="0"/>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400" kern="0" dirty="0">
                <a:solidFill>
                  <a:srgbClr val="000000"/>
                </a:solidFill>
                <a:latin typeface="Arial"/>
                <a:cs typeface="Arial"/>
                <a:sym typeface="Arial"/>
                <a:rtl val="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400" kern="0" dirty="0">
                <a:solidFill>
                  <a:srgbClr val="000000"/>
                </a:solidFill>
                <a:latin typeface="Arial"/>
                <a:cs typeface="Arial"/>
                <a:sym typeface="Arial"/>
                <a:rtl val="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fontAlgn="auto">
                <a:spcBef>
                  <a:spcPts val="0"/>
                </a:spcBef>
                <a:spcAft>
                  <a:spcPts val="0"/>
                </a:spcAft>
              </a:pPr>
              <a:endParaRPr lang="en-US" sz="1400" kern="0" dirty="0">
                <a:solidFill>
                  <a:prstClr val="white"/>
                </a:solidFill>
                <a:sym typeface="Arial"/>
                <a:rtl val="0"/>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endParaRPr lang="en-US" dirty="0"/>
          </a:p>
        </p:txBody>
      </p:sp>
    </p:spTree>
    <p:extLst>
      <p:ext uri="{BB962C8B-B14F-4D97-AF65-F5344CB8AC3E}">
        <p14:creationId xmlns:p14="http://schemas.microsoft.com/office/powerpoint/2010/main" val="19910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endParaRPr lang="en-US" dirty="0">
              <a:solidFill>
                <a:prstClr val="black"/>
              </a:solidFill>
            </a:endParaRPr>
          </a:p>
        </p:txBody>
      </p:sp>
    </p:spTree>
    <p:extLst>
      <p:ext uri="{BB962C8B-B14F-4D97-AF65-F5344CB8AC3E}">
        <p14:creationId xmlns:p14="http://schemas.microsoft.com/office/powerpoint/2010/main" val="2796734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endParaRPr lang="en-US" dirty="0">
              <a:solidFill>
                <a:prstClr val="black"/>
              </a:solidFill>
            </a:endParaRPr>
          </a:p>
        </p:txBody>
      </p:sp>
    </p:spTree>
    <p:extLst>
      <p:ext uri="{BB962C8B-B14F-4D97-AF65-F5344CB8AC3E}">
        <p14:creationId xmlns:p14="http://schemas.microsoft.com/office/powerpoint/2010/main" val="2441445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endParaRPr lang="en-US" dirty="0">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629228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endParaRPr lang="en-US" dirty="0">
              <a:solidFill>
                <a:prstClr val="black"/>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pPr>
            <a:endParaRPr lang="en-US" sz="1400" kern="0" dirty="0">
              <a:solidFill>
                <a:prstClr val="white"/>
              </a:solidFill>
              <a:sym typeface="Arial"/>
              <a:rtl val="0"/>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pPr>
            <a:endParaRPr lang="en-US" sz="1400" kern="0" dirty="0">
              <a:solidFill>
                <a:prstClr val="white"/>
              </a:solidFill>
              <a:sym typeface="Arial"/>
              <a:rtl val="0"/>
            </a:endParaRPr>
          </a:p>
        </p:txBody>
      </p:sp>
    </p:spTree>
    <p:extLst>
      <p:ext uri="{BB962C8B-B14F-4D97-AF65-F5344CB8AC3E}">
        <p14:creationId xmlns:p14="http://schemas.microsoft.com/office/powerpoint/2010/main" val="1897263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endParaRPr lang="en-US" dirty="0">
              <a:solidFill>
                <a:prstClr val="black"/>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759724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endParaRPr lang="en-US" dirty="0">
              <a:solidFill>
                <a:prstClr val="black"/>
              </a:solidFill>
            </a:endParaRPr>
          </a:p>
        </p:txBody>
      </p:sp>
    </p:spTree>
    <p:extLst>
      <p:ext uri="{BB962C8B-B14F-4D97-AF65-F5344CB8AC3E}">
        <p14:creationId xmlns:p14="http://schemas.microsoft.com/office/powerpoint/2010/main" val="1881223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endParaRPr lang="en-US" dirty="0">
              <a:solidFill>
                <a:prstClr val="black"/>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279468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endParaRPr lang="en-US" dirty="0">
              <a:solidFill>
                <a:prstClr val="black"/>
              </a:solidFill>
            </a:endParaRPr>
          </a:p>
        </p:txBody>
      </p:sp>
    </p:spTree>
    <p:extLst>
      <p:ext uri="{BB962C8B-B14F-4D97-AF65-F5344CB8AC3E}">
        <p14:creationId xmlns:p14="http://schemas.microsoft.com/office/powerpoint/2010/main" val="1337591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2800"/>
            </a:lvl1pPr>
            <a:lvl2pPr>
              <a:defRPr sz="2000"/>
            </a:lvl2pPr>
            <a:lvl3pPr>
              <a:defRPr sz="1800"/>
            </a:lvl3pPr>
            <a:lvl4pPr>
              <a:defRPr sz="2000"/>
            </a:lvl4pPr>
            <a:lvl5pPr>
              <a:defRPr sz="2000"/>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Date Placeholder 4"/>
          <p:cNvSpPr>
            <a:spLocks noGrp="1"/>
          </p:cNvSpPr>
          <p:nvPr>
            <p:ph type="dt" sz="half" idx="10"/>
          </p:nvPr>
        </p:nvSpPr>
        <p:spPr>
          <a:xfrm>
            <a:off x="6727032" y="6407944"/>
            <a:ext cx="1920240" cy="365760"/>
          </a:xfrm>
        </p:spPr>
        <p:txBody>
          <a:bodyPr/>
          <a:lstStyle/>
          <a:p>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endParaRPr lang="en-US" dirty="0">
              <a:solidFill>
                <a:prstClr val="black"/>
              </a:solidFill>
            </a:endParaRPr>
          </a:p>
        </p:txBody>
      </p:sp>
    </p:spTree>
    <p:extLst>
      <p:ext uri="{BB962C8B-B14F-4D97-AF65-F5344CB8AC3E}">
        <p14:creationId xmlns:p14="http://schemas.microsoft.com/office/powerpoint/2010/main" val="4122564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endParaRPr lang="en-US" dirty="0">
              <a:solidFill>
                <a:prstClr val="black"/>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endParaRPr lang="en-US" dirty="0">
              <a:solidFill>
                <a:prstClr val="black"/>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400" kern="0" dirty="0">
              <a:solidFill>
                <a:srgbClr val="000000"/>
              </a:solidFill>
              <a:latin typeface="Arial"/>
              <a:cs typeface="Arial"/>
              <a:sym typeface="Arial"/>
              <a:rtl val="0"/>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400" kern="0" dirty="0">
              <a:solidFill>
                <a:srgbClr val="000000"/>
              </a:solidFill>
              <a:latin typeface="Arial"/>
              <a:cs typeface="Arial"/>
              <a:sym typeface="Arial"/>
              <a:rtl val="0"/>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fontAlgn="auto">
              <a:spcBef>
                <a:spcPts val="0"/>
              </a:spcBef>
              <a:spcAft>
                <a:spcPts val="0"/>
              </a:spcAft>
            </a:pPr>
            <a:endParaRPr lang="en-US" sz="1400" kern="0" dirty="0">
              <a:solidFill>
                <a:prstClr val="white"/>
              </a:solidFill>
              <a:sym typeface="Arial"/>
              <a:rtl val="0"/>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pPr>
            <a:endParaRPr lang="en-US" sz="1400" kern="0" dirty="0">
              <a:solidFill>
                <a:prstClr val="white"/>
              </a:solidFill>
              <a:sym typeface="Arial"/>
              <a:rtl val="0"/>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pPr>
            <a:endParaRPr lang="en-US" sz="1400" kern="0" dirty="0">
              <a:solidFill>
                <a:prstClr val="white"/>
              </a:solidFill>
              <a:sym typeface="Arial"/>
              <a:rtl val="0"/>
            </a:endParaRPr>
          </a:p>
        </p:txBody>
      </p:sp>
    </p:spTree>
    <p:extLst>
      <p:ext uri="{BB962C8B-B14F-4D97-AF65-F5344CB8AC3E}">
        <p14:creationId xmlns:p14="http://schemas.microsoft.com/office/powerpoint/2010/main" val="1705519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400" kern="0" dirty="0">
              <a:solidFill>
                <a:srgbClr val="000000"/>
              </a:solidFill>
              <a:latin typeface="Arial"/>
              <a:cs typeface="Arial"/>
              <a:sym typeface="Arial"/>
              <a:rtl val="0"/>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sz="1400" kern="0" dirty="0">
              <a:solidFill>
                <a:srgbClr val="000000"/>
              </a:solidFill>
              <a:latin typeface="Arial"/>
              <a:cs typeface="Arial"/>
              <a:sym typeface="Arial"/>
              <a:rtl val="0"/>
            </a:endParaRPr>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fontAlgn="auto">
              <a:spcBef>
                <a:spcPts val="0"/>
              </a:spcBef>
              <a:spcAft>
                <a:spcPts val="0"/>
              </a:spcAft>
            </a:pPr>
            <a:endParaRPr lang="en-US" sz="1400" kern="0" dirty="0">
              <a:solidFill>
                <a:prstClr val="white"/>
              </a:solidFill>
              <a:sym typeface="Arial"/>
              <a:rtl val="0"/>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fontAlgn="auto">
              <a:spcBef>
                <a:spcPts val="0"/>
              </a:spcBef>
              <a:spcAft>
                <a:spcPts val="0"/>
              </a:spcAft>
            </a:pPr>
            <a:endParaRPr lang="en-US" kern="0" dirty="0">
              <a:solidFill>
                <a:prstClr val="black"/>
              </a:solidFill>
              <a:latin typeface="Arial"/>
              <a:cs typeface="Arial"/>
              <a:sym typeface="Arial"/>
              <a:rtl val="0"/>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fontAlgn="auto">
              <a:spcBef>
                <a:spcPts val="0"/>
              </a:spcBef>
              <a:spcAft>
                <a:spcPts val="0"/>
              </a:spcAft>
            </a:pPr>
            <a:endParaRPr lang="en-US" kern="0" dirty="0">
              <a:solidFill>
                <a:prstClr val="black"/>
              </a:solidFill>
              <a:latin typeface="Arial"/>
              <a:cs typeface="Arial"/>
              <a:sym typeface="Arial"/>
              <a:rtl val="0"/>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fontAlgn="auto">
              <a:spcBef>
                <a:spcPts val="0"/>
              </a:spcBef>
              <a:spcAft>
                <a:spcPts val="0"/>
              </a:spcAft>
            </a:pPr>
            <a:endParaRPr lang="en-US" kern="0" dirty="0">
              <a:solidFill>
                <a:prstClr val="black"/>
              </a:solidFill>
              <a:latin typeface="Arial"/>
              <a:cs typeface="Arial"/>
              <a:sym typeface="Arial"/>
              <a:rtl val="0"/>
            </a:endParaRPr>
          </a:p>
        </p:txBody>
      </p:sp>
    </p:spTree>
    <p:extLst>
      <p:ext uri="{BB962C8B-B14F-4D97-AF65-F5344CB8AC3E}">
        <p14:creationId xmlns:p14="http://schemas.microsoft.com/office/powerpoint/2010/main" val="3290908457"/>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hyperlink" Target="mailto:humanrights@nh.gov"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hyperlink" Target="mailto:humanrights@nh.gov"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hyperlink" Target="https://urldefense.com/v3/__http:/mailto:program.intake@usda.gov/__;!!Oai6dtTQULp8Sw!QkRyajDmRUkECXL6LrycazcGSyIJtyEfNq-0vEBT1notxs2ftGSnWaDgqQo2P9Vci9DsU23UmDMWpcnfTeJdTzIL5gZyh4qA5iLL$" TargetMode="External"/><Relationship Id="rId4" Type="http://schemas.openxmlformats.org/officeDocument/2006/relationships/hyperlink" Target="https://urldefense.com/v3/__https:/www.usda.gov/sites/default/files/documents/USDA-OASCR*20P-Complaint-Form-0508-0002-508-11-28-17Fax2Mail.pdf__;JQ!!Oai6dtTQULp8Sw!QkRyajDmRUkECXL6LrycazcGSyIJtyEfNq-0vEBT1notxs2ftGSnWaDgqQo2P9Vci9DsU23UmDMWpcnfTeJdTzIL5gZyh1Ofy1jK$"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mailto:program.intake@usda.gov" TargetMode="External"/><Relationship Id="rId5" Type="http://schemas.openxmlformats.org/officeDocument/2006/relationships/hyperlink" Target="https://www.usda.gov/sites/default/files/documents/USDAProgramComplaintForm-Spanish-Section508Compliant.pdf" TargetMode="External"/><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hyperlink" Target="https://www.fns.usda.gov/cr/fns-nondiscrimination-statement"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hyperlink" Target="https://fns-prod.azureedge.net/sites/default/files/resource-files/CACFP11_SFSP07os.pdf" TargetMode="External"/><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www.usda.gov/sites/default/files/documents/USDAProgramComplaintForm-Spanish-Section508Compliant.pdf" TargetMode="External"/><Relationship Id="rId5" Type="http://schemas.openxmlformats.org/officeDocument/2006/relationships/hyperlink" Target="https://www.usda.gov/sites/default/files/documents/USDA-OASCR%20P-Complaint-Form-0508-0002-508-11-28-17Fax2Mail.pdf" TargetMode="External"/><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3.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hyperlink" Target="https://www.education.nh.gov/sites/g/files/ehbemt326/files/inline-documents/sonh/special-dietary-medical-statement-form-2018_2.pdf" TargetMode="External"/><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3.pn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3.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8" Type="http://schemas.openxmlformats.org/officeDocument/2006/relationships/hyperlink" Target="http://www.lep.gov/" TargetMode="External"/><Relationship Id="rId3" Type="http://schemas.openxmlformats.org/officeDocument/2006/relationships/slideLayout" Target="../slideLayouts/slideLayout2.xml"/><Relationship Id="rId7" Type="http://schemas.openxmlformats.org/officeDocument/2006/relationships/hyperlink" Target="http://www.migrationpolicy.org/" TargetMode="Externa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hyperlink" Target="http://www.census.gov/acs/" TargetMode="External"/><Relationship Id="rId5" Type="http://schemas.openxmlformats.org/officeDocument/2006/relationships/hyperlink" Target="http://www.census.gov/2010census/data/" TargetMode="External"/><Relationship Id="rId10" Type="http://schemas.openxmlformats.org/officeDocument/2006/relationships/image" Target="../media/image3.png"/><Relationship Id="rId4" Type="http://schemas.openxmlformats.org/officeDocument/2006/relationships/notesSlide" Target="../notesSlides/notesSlide50.xml"/><Relationship Id="rId9" Type="http://schemas.openxmlformats.org/officeDocument/2006/relationships/hyperlink" Target="mailto:humanrights@nh.gov" TargetMode="Externa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hyperlink" Target="mailto:kelly.a.rambeau@doe.nh.gov" TargetMode="External"/><Relationship Id="rId5" Type="http://schemas.openxmlformats.org/officeDocument/2006/relationships/hyperlink" Target="mailto:stephen.miliano@usda.gov" TargetMode="External"/><Relationship Id="rId4"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ctrTitle"/>
          </p:nvPr>
        </p:nvSpPr>
        <p:spPr>
          <a:xfrm>
            <a:off x="685800" y="914401"/>
            <a:ext cx="7772400" cy="1524000"/>
          </a:xfrm>
          <a:prstGeom prst="rect">
            <a:avLst/>
          </a:prstGeom>
          <a:noFill/>
          <a:ln>
            <a:noFill/>
          </a:ln>
        </p:spPr>
        <p:txBody>
          <a:bodyPr lIns="91425" tIns="45700" rIns="91425" bIns="45700" anchor="b" anchorCtr="0">
            <a:noAutofit/>
          </a:bodyPr>
          <a:lstStyle/>
          <a:p>
            <a:pPr lvl="0" algn="ctr">
              <a:spcBef>
                <a:spcPts val="0"/>
              </a:spcBef>
              <a:buClr>
                <a:srgbClr val="7030A0"/>
              </a:buClr>
              <a:buSzPct val="25000"/>
            </a:pPr>
            <a:r>
              <a:rPr lang="en-US" b="1" i="0" u="none" strike="noStrike" cap="none" baseline="0" dirty="0">
                <a:latin typeface="Rambla"/>
                <a:ea typeface="Rambla"/>
                <a:cs typeface="Rambla"/>
                <a:sym typeface="Rambla"/>
              </a:rPr>
              <a:t>Civil Rights </a:t>
            </a:r>
            <a:r>
              <a:rPr lang="en-US" sz="4300" b="1" i="0" u="none" strike="noStrike" cap="none" baseline="0" dirty="0">
                <a:solidFill>
                  <a:schemeClr val="dk2"/>
                </a:solidFill>
                <a:latin typeface="Rambla"/>
                <a:ea typeface="Rambla"/>
                <a:cs typeface="Rambla"/>
                <a:sym typeface="Rambla"/>
              </a:rPr>
              <a:t/>
            </a:r>
            <a:br>
              <a:rPr lang="en-US" sz="4300" b="1" i="0" u="none" strike="noStrike" cap="none" baseline="0" dirty="0">
                <a:solidFill>
                  <a:schemeClr val="dk2"/>
                </a:solidFill>
                <a:latin typeface="Rambla"/>
                <a:ea typeface="Rambla"/>
                <a:cs typeface="Rambla"/>
                <a:sym typeface="Rambla"/>
              </a:rPr>
            </a:br>
            <a:r>
              <a:rPr lang="en-US" sz="900" b="1" i="0" u="none" strike="noStrike" cap="none" baseline="0" dirty="0">
                <a:solidFill>
                  <a:schemeClr val="dk2"/>
                </a:solidFill>
                <a:latin typeface="Rambla"/>
                <a:ea typeface="Rambla"/>
                <a:cs typeface="Rambla"/>
                <a:sym typeface="Rambla"/>
              </a:rPr>
              <a:t/>
            </a:r>
            <a:br>
              <a:rPr lang="en-US" sz="900" b="1" i="0" u="none" strike="noStrike" cap="none" baseline="0" dirty="0">
                <a:solidFill>
                  <a:schemeClr val="dk2"/>
                </a:solidFill>
                <a:latin typeface="Rambla"/>
                <a:ea typeface="Rambla"/>
                <a:cs typeface="Rambla"/>
                <a:sym typeface="Rambla"/>
              </a:rPr>
            </a:br>
            <a:r>
              <a:rPr lang="en-US" sz="2800" dirty="0"/>
              <a:t> </a:t>
            </a:r>
            <a:endParaRPr lang="en-US" sz="2800" b="1" i="0" u="none" strike="noStrike" cap="none" baseline="0" dirty="0">
              <a:solidFill>
                <a:schemeClr val="dk2"/>
              </a:solidFill>
              <a:latin typeface="Rambla"/>
              <a:ea typeface="Rambla"/>
              <a:cs typeface="Rambla"/>
              <a:sym typeface="Rambla"/>
            </a:endParaRPr>
          </a:p>
        </p:txBody>
      </p:sp>
      <p:sp>
        <p:nvSpPr>
          <p:cNvPr id="103" name="Shape 103"/>
          <p:cNvSpPr txBox="1">
            <a:spLocks noGrp="1"/>
          </p:cNvSpPr>
          <p:nvPr>
            <p:ph type="subTitle" idx="1"/>
          </p:nvPr>
        </p:nvSpPr>
        <p:spPr>
          <a:xfrm>
            <a:off x="685800" y="2133600"/>
            <a:ext cx="7772400" cy="1855925"/>
          </a:xfrm>
          <a:prstGeom prst="rect">
            <a:avLst/>
          </a:prstGeom>
          <a:noFill/>
          <a:ln>
            <a:noFill/>
          </a:ln>
        </p:spPr>
        <p:txBody>
          <a:bodyPr lIns="45700" tIns="45700" rIns="45700" bIns="45700" anchor="t" anchorCtr="0">
            <a:noAutofit/>
          </a:bodyPr>
          <a:lstStyle/>
          <a:p>
            <a:pPr marL="0" marR="64008" lvl="0" indent="0" algn="ctr" rtl="0">
              <a:lnSpc>
                <a:spcPct val="90000"/>
              </a:lnSpc>
              <a:spcBef>
                <a:spcPts val="0"/>
              </a:spcBef>
              <a:spcAft>
                <a:spcPts val="0"/>
              </a:spcAft>
              <a:buClr>
                <a:schemeClr val="accent1"/>
              </a:buClr>
              <a:buSzPct val="25000"/>
              <a:buFont typeface="Noto Symbol"/>
              <a:buNone/>
            </a:pPr>
            <a:endParaRPr lang="en-US" sz="3000" b="0" i="0" u="none" strike="noStrike" cap="none" baseline="0" dirty="0">
              <a:solidFill>
                <a:schemeClr val="dk2"/>
              </a:solidFill>
              <a:latin typeface="Rambla"/>
              <a:ea typeface="Rambla"/>
              <a:cs typeface="Rambla"/>
              <a:sym typeface="Rambla"/>
            </a:endParaRPr>
          </a:p>
          <a:p>
            <a:pPr marL="0" marR="64008" lvl="0" indent="0" algn="ctr" rtl="0">
              <a:lnSpc>
                <a:spcPct val="90000"/>
              </a:lnSpc>
              <a:spcBef>
                <a:spcPts val="0"/>
              </a:spcBef>
              <a:spcAft>
                <a:spcPts val="0"/>
              </a:spcAft>
              <a:buClr>
                <a:schemeClr val="accent1"/>
              </a:buClr>
              <a:buSzPct val="25000"/>
              <a:buFont typeface="Noto Symbol"/>
              <a:buNone/>
            </a:pPr>
            <a:r>
              <a:rPr lang="en-US" sz="3000" b="0" i="0" u="none" strike="noStrike" cap="none" baseline="0" dirty="0">
                <a:solidFill>
                  <a:schemeClr val="dk2"/>
                </a:solidFill>
                <a:latin typeface="Rambla"/>
                <a:ea typeface="Rambla"/>
                <a:cs typeface="Rambla"/>
                <a:sym typeface="Rambla"/>
              </a:rPr>
              <a:t>NH</a:t>
            </a:r>
            <a:r>
              <a:rPr lang="en-US" sz="3000" b="0" i="0" u="none" strike="noStrike" cap="none" dirty="0">
                <a:solidFill>
                  <a:schemeClr val="dk2"/>
                </a:solidFill>
                <a:latin typeface="Rambla"/>
                <a:ea typeface="Rambla"/>
                <a:cs typeface="Rambla"/>
                <a:sym typeface="Rambla"/>
              </a:rPr>
              <a:t> Dept. of Education</a:t>
            </a:r>
            <a:endParaRPr lang="en-US" sz="3000" b="0" i="0" u="none" strike="noStrike" cap="none" baseline="0" dirty="0">
              <a:solidFill>
                <a:schemeClr val="dk2"/>
              </a:solidFill>
              <a:latin typeface="Rambla"/>
              <a:ea typeface="Rambla"/>
              <a:cs typeface="Rambla"/>
              <a:sym typeface="Rambla"/>
            </a:endParaRPr>
          </a:p>
          <a:p>
            <a:pPr marL="0" marR="64008" lvl="0" indent="0" algn="ctr" rtl="0">
              <a:lnSpc>
                <a:spcPct val="90000"/>
              </a:lnSpc>
              <a:spcBef>
                <a:spcPts val="400"/>
              </a:spcBef>
              <a:spcAft>
                <a:spcPts val="0"/>
              </a:spcAft>
              <a:buClr>
                <a:schemeClr val="accent1"/>
              </a:buClr>
              <a:buSzPct val="25000"/>
              <a:buFont typeface="Noto Symbol"/>
              <a:buNone/>
            </a:pPr>
            <a:r>
              <a:rPr lang="en-US" sz="3000" b="0" i="0" u="none" strike="noStrike" cap="none" baseline="0" dirty="0">
                <a:solidFill>
                  <a:schemeClr val="dk2"/>
                </a:solidFill>
                <a:latin typeface="Rambla"/>
                <a:ea typeface="Rambla"/>
                <a:cs typeface="Rambla"/>
                <a:sym typeface="Rambla"/>
              </a:rPr>
              <a:t>Office</a:t>
            </a:r>
            <a:r>
              <a:rPr lang="en-US" sz="3000" b="0" i="0" u="none" strike="noStrike" cap="none" dirty="0">
                <a:solidFill>
                  <a:schemeClr val="dk2"/>
                </a:solidFill>
                <a:latin typeface="Rambla"/>
                <a:ea typeface="Rambla"/>
                <a:cs typeface="Rambla"/>
                <a:sym typeface="Rambla"/>
              </a:rPr>
              <a:t> of Nutrition Programs and Services</a:t>
            </a:r>
            <a:endParaRPr lang="en-US" sz="3000" b="0" i="0" u="none" strike="noStrike" cap="none" baseline="0" dirty="0">
              <a:solidFill>
                <a:schemeClr val="dk2"/>
              </a:solidFill>
              <a:latin typeface="Rambla"/>
              <a:ea typeface="Rambla"/>
              <a:cs typeface="Rambla"/>
              <a:sym typeface="Rambla"/>
            </a:endParaRPr>
          </a:p>
          <a:p>
            <a:pPr marL="0" marR="64008" lvl="0" indent="0" algn="ctr" rtl="0">
              <a:lnSpc>
                <a:spcPct val="90000"/>
              </a:lnSpc>
              <a:spcBef>
                <a:spcPts val="400"/>
              </a:spcBef>
              <a:spcAft>
                <a:spcPts val="0"/>
              </a:spcAft>
              <a:buClr>
                <a:schemeClr val="accent1"/>
              </a:buClr>
              <a:buSzPct val="25000"/>
              <a:buFont typeface="Noto Symbol"/>
              <a:buNone/>
            </a:pPr>
            <a:r>
              <a:rPr lang="en-US" sz="3000" dirty="0">
                <a:solidFill>
                  <a:schemeClr val="accent3"/>
                </a:solidFill>
                <a:latin typeface="Rambla"/>
                <a:ea typeface="Rambla"/>
                <a:cs typeface="Rambla"/>
                <a:sym typeface="Rambla"/>
              </a:rPr>
              <a:t>June 2022</a:t>
            </a:r>
            <a:endParaRPr lang="en-US" sz="3000" b="0" i="0" u="none" strike="noStrike" cap="none" baseline="0" dirty="0">
              <a:solidFill>
                <a:schemeClr val="accent3"/>
              </a:solidFill>
              <a:latin typeface="Rambla"/>
              <a:ea typeface="Rambla"/>
              <a:cs typeface="Rambla"/>
              <a:sym typeface="Rambla"/>
            </a:endParaRPr>
          </a:p>
        </p:txBody>
      </p:sp>
      <p:pic>
        <p:nvPicPr>
          <p:cNvPr id="4" name="Picture 3" descr="cid:image002.jpg@01D80151.51E858F0"/>
          <p:cNvPicPr/>
          <p:nvPr/>
        </p:nvPicPr>
        <p:blipFill>
          <a:blip r:embed="rId5">
            <a:extLst>
              <a:ext uri="{28A0092B-C50C-407E-A947-70E740481C1C}">
                <a14:useLocalDpi xmlns:a14="http://schemas.microsoft.com/office/drawing/2010/main" val="0"/>
              </a:ext>
            </a:extLst>
          </a:blip>
          <a:srcRect/>
          <a:stretch>
            <a:fillRect/>
          </a:stretch>
        </p:blipFill>
        <p:spPr bwMode="auto">
          <a:xfrm>
            <a:off x="2819401" y="3989525"/>
            <a:ext cx="4114800" cy="1884225"/>
          </a:xfrm>
          <a:prstGeom prst="rect">
            <a:avLst/>
          </a:prstGeom>
          <a:noFill/>
          <a:ln>
            <a:no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7244842"/>
      </p:ext>
    </p:extLst>
  </p:cSld>
  <p:clrMapOvr>
    <a:masterClrMapping/>
  </p:clrMapOvr>
  <p:transition spd="slow" advTm="29372">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There are additional State protected classes for you to be aware of.  These are:</a:t>
            </a:r>
          </a:p>
          <a:p>
            <a:pPr lvl="1"/>
            <a:r>
              <a:rPr lang="en-US" dirty="0"/>
              <a:t>Sexual Orientation</a:t>
            </a:r>
          </a:p>
          <a:p>
            <a:pPr lvl="1"/>
            <a:r>
              <a:rPr lang="en-US" dirty="0"/>
              <a:t>Religion</a:t>
            </a:r>
          </a:p>
          <a:p>
            <a:pPr lvl="1"/>
            <a:r>
              <a:rPr lang="en-US" dirty="0"/>
              <a:t>Marital Status</a:t>
            </a:r>
          </a:p>
          <a:p>
            <a:pPr lvl="1"/>
            <a:r>
              <a:rPr lang="en-US" dirty="0"/>
              <a:t>Familial Status</a:t>
            </a:r>
          </a:p>
          <a:p>
            <a:pPr lvl="1"/>
            <a:r>
              <a:rPr lang="en-US" dirty="0"/>
              <a:t>Gender Identity (just added in 2018)</a:t>
            </a:r>
          </a:p>
          <a:p>
            <a:pPr lvl="1"/>
            <a:endParaRPr lang="en-US" dirty="0"/>
          </a:p>
          <a:p>
            <a:pPr marL="393192" lvl="1" indent="0">
              <a:buNone/>
            </a:pPr>
            <a:r>
              <a:rPr lang="en-US" dirty="0"/>
              <a:t>Administered through the NH Commission for Human Rights – </a:t>
            </a:r>
            <a:r>
              <a:rPr lang="en-US" dirty="0">
                <a:hlinkClick r:id="rId5"/>
              </a:rPr>
              <a:t>humanrights@nh.gov</a:t>
            </a:r>
            <a:r>
              <a:rPr lang="en-US" dirty="0"/>
              <a:t>  Contact them for questions about and complaint submission of state protected classes as well as conflict resolution.</a:t>
            </a:r>
          </a:p>
        </p:txBody>
      </p:sp>
      <p:sp>
        <p:nvSpPr>
          <p:cNvPr id="3" name="Title 2"/>
          <p:cNvSpPr>
            <a:spLocks noGrp="1"/>
          </p:cNvSpPr>
          <p:nvPr>
            <p:ph type="title"/>
          </p:nvPr>
        </p:nvSpPr>
        <p:spPr/>
        <p:txBody>
          <a:bodyPr>
            <a:normAutofit fontScale="90000"/>
          </a:bodyPr>
          <a:lstStyle/>
          <a:p>
            <a:r>
              <a:rPr lang="en-US" dirty="0"/>
              <a:t>Additional State Protected Classes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94275151"/>
      </p:ext>
    </p:extLst>
  </p:cSld>
  <p:clrMapOvr>
    <a:masterClrMapping/>
  </p:clrMapOvr>
  <mc:AlternateContent xmlns:mc="http://schemas.openxmlformats.org/markup-compatibility/2006">
    <mc:Choice xmlns:p14="http://schemas.microsoft.com/office/powerpoint/2010/main" Requires="p14">
      <p:transition spd="slow" p14:dur="2000" advTm="31509"/>
    </mc:Choice>
    <mc:Fallback>
      <p:transition spd="slow" advTm="31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r>
              <a:rPr lang="en-US" dirty="0"/>
              <a:t>The NH Commission for Human Rights offers a language interpreter.  To access dial:</a:t>
            </a:r>
          </a:p>
          <a:p>
            <a:pPr lvl="1"/>
            <a:r>
              <a:rPr lang="en-US" dirty="0"/>
              <a:t>603-271-2767 (or TD ACCESS:  relay NH 1-800-735-2964), press #0 </a:t>
            </a:r>
          </a:p>
          <a:p>
            <a:r>
              <a:rPr lang="en-US" dirty="0"/>
              <a:t>You may also contact the Commission at:</a:t>
            </a:r>
          </a:p>
          <a:p>
            <a:pPr lvl="1"/>
            <a:r>
              <a:rPr lang="en-US" dirty="0">
                <a:hlinkClick r:id="rId5"/>
              </a:rPr>
              <a:t>humanrights@nh.gov</a:t>
            </a:r>
            <a:r>
              <a:rPr lang="en-US" dirty="0"/>
              <a:t> and make an appointment for language interpretation.</a:t>
            </a:r>
          </a:p>
        </p:txBody>
      </p:sp>
      <p:sp>
        <p:nvSpPr>
          <p:cNvPr id="3" name="Title 2"/>
          <p:cNvSpPr>
            <a:spLocks noGrp="1"/>
          </p:cNvSpPr>
          <p:nvPr>
            <p:ph type="title"/>
          </p:nvPr>
        </p:nvSpPr>
        <p:spPr/>
        <p:txBody>
          <a:bodyPr/>
          <a:lstStyle/>
          <a:p>
            <a:r>
              <a:rPr lang="en-US" dirty="0"/>
              <a:t>Language Interpreter	in NH</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2636567"/>
      </p:ext>
    </p:extLst>
  </p:cSld>
  <p:clrMapOvr>
    <a:masterClrMapping/>
  </p:clrMapOvr>
  <mc:AlternateContent xmlns:mc="http://schemas.openxmlformats.org/markup-compatibility/2006">
    <mc:Choice xmlns:p14="http://schemas.microsoft.com/office/powerpoint/2010/main" Requires="p14">
      <p:transition spd="slow" p14:dur="2000" advTm="14009"/>
    </mc:Choice>
    <mc:Fallback>
      <p:transition spd="slow" advTm="14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3"/>
          <p:cNvSpPr>
            <a:spLocks noGrp="1" noChangeArrowheads="1"/>
          </p:cNvSpPr>
          <p:nvPr>
            <p:ph idx="1"/>
          </p:nvPr>
        </p:nvSpPr>
        <p:spPr>
          <a:xfrm>
            <a:off x="453767" y="1676400"/>
            <a:ext cx="8229600" cy="4731544"/>
          </a:xfrm>
        </p:spPr>
        <p:txBody>
          <a:bodyPr>
            <a:normAutofit fontScale="25000" lnSpcReduction="20000"/>
          </a:bodyPr>
          <a:lstStyle/>
          <a:p>
            <a:pPr marL="365125" indent="-255588" eaLnBrk="1" hangingPunct="1">
              <a:buClr>
                <a:srgbClr val="00B0F0"/>
              </a:buClr>
              <a:buFont typeface="Arial" panose="020B0604020202020204" pitchFamily="34" charset="0"/>
              <a:buChar char="•"/>
            </a:pPr>
            <a:r>
              <a:rPr lang="en-US" sz="7400" dirty="0"/>
              <a:t>“</a:t>
            </a:r>
            <a:r>
              <a:rPr lang="en-US" sz="8000" dirty="0"/>
              <a:t>To qualify for Federal financial assistance, the program application must be accompanied by a written assurance that the program or facility will be operated in compliance with the CR laws and implementing nondiscrimination regulations.”</a:t>
            </a:r>
          </a:p>
          <a:p>
            <a:pPr marL="365125" indent="-255588" eaLnBrk="1" hangingPunct="1">
              <a:buClr>
                <a:srgbClr val="00B0F0"/>
              </a:buClr>
              <a:buFont typeface="Arial" panose="020B0604020202020204" pitchFamily="34" charset="0"/>
              <a:buChar char="•"/>
            </a:pPr>
            <a:endParaRPr lang="en-US" sz="8000" dirty="0"/>
          </a:p>
          <a:p>
            <a:pPr marL="365125" indent="-255588" eaLnBrk="1" hangingPunct="1">
              <a:buClr>
                <a:srgbClr val="00B0F0"/>
              </a:buClr>
              <a:buFont typeface="Arial" panose="020B0604020202020204" pitchFamily="34" charset="0"/>
              <a:buChar char="•"/>
            </a:pPr>
            <a:r>
              <a:rPr lang="en-US" sz="7400" dirty="0"/>
              <a:t>A civil rights assurance must be incorporated in all agreements between State and local agencies</a:t>
            </a:r>
          </a:p>
          <a:p>
            <a:pPr marL="365125" indent="-255588" eaLnBrk="1" hangingPunct="1">
              <a:buClr>
                <a:srgbClr val="00B0F0"/>
              </a:buClr>
              <a:buFont typeface="Arial" panose="020B0604020202020204" pitchFamily="34" charset="0"/>
              <a:buChar char="•"/>
            </a:pPr>
            <a:endParaRPr lang="en-US" sz="7400" dirty="0"/>
          </a:p>
          <a:p>
            <a:pPr marL="365125" indent="-255588">
              <a:buClr>
                <a:srgbClr val="00B0F0"/>
              </a:buClr>
              <a:buFont typeface="Arial" panose="020B0604020202020204" pitchFamily="34" charset="0"/>
              <a:buChar char="•"/>
            </a:pPr>
            <a:r>
              <a:rPr lang="en-US" sz="7400" dirty="0"/>
              <a:t>A civil rights assurance must be incorporated in all agreements between State and CACFP sponsors, and CACFP sponsors and their sub recipients.</a:t>
            </a:r>
          </a:p>
          <a:p>
            <a:pPr>
              <a:buClrTx/>
              <a:buFont typeface="Arial" panose="020B0604020202020204" pitchFamily="34" charset="0"/>
              <a:buChar char="•"/>
            </a:pPr>
            <a:endParaRPr lang="en-US" sz="7400" dirty="0"/>
          </a:p>
          <a:p>
            <a:pPr marL="0" indent="0" algn="ctr">
              <a:buClrTx/>
            </a:pPr>
            <a:r>
              <a:rPr lang="en-US" sz="7400" dirty="0"/>
              <a:t>(FNS Instruction 113-1, Appendix B(D)(2) and Form FNS-74)</a:t>
            </a:r>
          </a:p>
          <a:p>
            <a:pPr>
              <a:buClrTx/>
              <a:buFont typeface="Arial" panose="020B0604020202020204" pitchFamily="34" charset="0"/>
              <a:buChar char="•"/>
            </a:pPr>
            <a:endParaRPr lang="en-US" dirty="0"/>
          </a:p>
          <a:p>
            <a:pPr eaLnBrk="1" hangingPunct="1">
              <a:buFont typeface="Arial" panose="020B0604020202020204" pitchFamily="34" charset="0"/>
              <a:buChar char="•"/>
            </a:pPr>
            <a:endParaRPr lang="en-US" dirty="0"/>
          </a:p>
          <a:p>
            <a:pPr eaLnBrk="1" hangingPunct="1">
              <a:buFont typeface="Arial" panose="020B0604020202020204" pitchFamily="34" charset="0"/>
              <a:buChar char="•"/>
            </a:pPr>
            <a:endParaRPr lang="en-US" dirty="0"/>
          </a:p>
          <a:p>
            <a:pPr eaLnBrk="1" hangingPunct="1">
              <a:buFont typeface="Arial" panose="020B0604020202020204" pitchFamily="34" charset="0"/>
              <a:buChar char="•"/>
            </a:pPr>
            <a:r>
              <a:rPr lang="en-US" dirty="0"/>
              <a:t>   </a:t>
            </a:r>
            <a:endParaRPr lang="en-US" sz="2600" dirty="0"/>
          </a:p>
          <a:p>
            <a:pPr eaLnBrk="1" hangingPunct="1"/>
            <a:endParaRPr lang="en-US" dirty="0"/>
          </a:p>
        </p:txBody>
      </p:sp>
      <p:sp>
        <p:nvSpPr>
          <p:cNvPr id="4" name="Slide Number Placeholder 3"/>
          <p:cNvSpPr>
            <a:spLocks noGrp="1"/>
          </p:cNvSpPr>
          <p:nvPr>
            <p:ph type="sldNum" sz="quarter" idx="12"/>
          </p:nvPr>
        </p:nvSpPr>
        <p:spPr/>
        <p:txBody>
          <a:bodyPr/>
          <a:lstStyle/>
          <a:p>
            <a:pPr>
              <a:defRPr/>
            </a:pPr>
            <a:fld id="{0D7D7E34-D3AE-46D9-8BC5-0BC666656BA2}" type="slidenum">
              <a:rPr lang="en-US" smtClean="0"/>
              <a:pPr>
                <a:defRPr/>
              </a:pPr>
              <a:t>12</a:t>
            </a:fld>
            <a:endParaRPr lang="en-US" dirty="0"/>
          </a:p>
        </p:txBody>
      </p:sp>
      <p:sp>
        <p:nvSpPr>
          <p:cNvPr id="27651" name="Rectangle 2"/>
          <p:cNvSpPr>
            <a:spLocks noGrp="1" noChangeArrowheads="1"/>
          </p:cNvSpPr>
          <p:nvPr>
            <p:ph type="title"/>
          </p:nvPr>
        </p:nvSpPr>
        <p:spPr>
          <a:xfrm>
            <a:off x="685800" y="274638"/>
            <a:ext cx="8001000" cy="1143000"/>
          </a:xfrm>
        </p:spPr>
        <p:txBody>
          <a:bodyPr/>
          <a:lstStyle/>
          <a:p>
            <a:pPr algn="ctr" eaLnBrk="1" hangingPunct="1"/>
            <a:r>
              <a:rPr lang="en-US" sz="3700" dirty="0"/>
              <a:t>Assurances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79907746"/>
      </p:ext>
    </p:extLst>
  </p:cSld>
  <p:clrMapOvr>
    <a:masterClrMapping/>
  </p:clrMapOvr>
  <mc:AlternateContent xmlns:mc="http://schemas.openxmlformats.org/markup-compatibility/2006">
    <mc:Choice xmlns:p14="http://schemas.microsoft.com/office/powerpoint/2010/main" Requires="p14">
      <p:transition spd="slow" p14:dur="2000" advTm="20322"/>
    </mc:Choice>
    <mc:Fallback>
      <p:transition spd="slow" advTm="20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eaLnBrk="1" hangingPunct="1">
              <a:lnSpc>
                <a:spcPct val="90000"/>
              </a:lnSpc>
              <a:buFont typeface="Arial" panose="020B0604020202020204" pitchFamily="34" charset="0"/>
              <a:buChar char="•"/>
            </a:pPr>
            <a:r>
              <a:rPr lang="en-US" sz="2200" dirty="0"/>
              <a:t>FNS will obtain a written assurance from each State agency and will ensure that State agencies obtain assurance from local agencies</a:t>
            </a:r>
          </a:p>
          <a:p>
            <a:pPr lvl="1" eaLnBrk="1" hangingPunct="1">
              <a:lnSpc>
                <a:spcPct val="90000"/>
              </a:lnSpc>
              <a:buFont typeface="Arial" panose="020B0604020202020204" pitchFamily="34" charset="0"/>
              <a:buChar char="•"/>
            </a:pPr>
            <a:r>
              <a:rPr lang="en-US" sz="1600" dirty="0"/>
              <a:t>State assurance accomplished via Fed-State Agreement (Form FNS-74)</a:t>
            </a:r>
          </a:p>
          <a:p>
            <a:pPr lvl="1">
              <a:lnSpc>
                <a:spcPct val="90000"/>
              </a:lnSpc>
              <a:buFont typeface="Arial" panose="020B0604020202020204" pitchFamily="34" charset="0"/>
              <a:buChar char="•"/>
            </a:pPr>
            <a:endParaRPr lang="en-US" sz="1600" dirty="0"/>
          </a:p>
          <a:p>
            <a:pPr eaLnBrk="1" hangingPunct="1">
              <a:lnSpc>
                <a:spcPct val="90000"/>
              </a:lnSpc>
              <a:buFont typeface="Arial" panose="020B0604020202020204" pitchFamily="34" charset="0"/>
              <a:buChar char="•"/>
            </a:pPr>
            <a:r>
              <a:rPr lang="en-US" sz="2200" dirty="0"/>
              <a:t>Retailer and vendor agreements must also include an assurance of nondiscrimination</a:t>
            </a:r>
            <a:r>
              <a:rPr lang="en-US" sz="2300" dirty="0"/>
              <a:t>.</a:t>
            </a:r>
          </a:p>
          <a:p>
            <a:pPr lvl="1" eaLnBrk="1" hangingPunct="1">
              <a:lnSpc>
                <a:spcPct val="90000"/>
              </a:lnSpc>
              <a:buFont typeface="Arial" panose="020B0604020202020204" pitchFamily="34" charset="0"/>
              <a:buChar char="•"/>
            </a:pPr>
            <a:r>
              <a:rPr lang="en-US" sz="1800" dirty="0"/>
              <a:t>Many SFAs contract with Food Service Management Companies (FSMC) to provide food service to students. Thus, the SFA would be responsible for ensuring that their FSMC are in compliance with CR requirements.</a:t>
            </a:r>
          </a:p>
          <a:p>
            <a:pPr lvl="1">
              <a:lnSpc>
                <a:spcPct val="90000"/>
              </a:lnSpc>
              <a:buFont typeface="Arial" panose="020B0604020202020204" pitchFamily="34" charset="0"/>
              <a:buChar char="•"/>
            </a:pPr>
            <a:endParaRPr lang="en-US" sz="1200" dirty="0"/>
          </a:p>
          <a:p>
            <a:pPr>
              <a:buFont typeface="Arial" panose="020B0604020202020204" pitchFamily="34" charset="0"/>
              <a:buChar char="•"/>
            </a:pPr>
            <a:r>
              <a:rPr lang="en-US" sz="2200" dirty="0"/>
              <a:t>This assurance is binding on the program applicant and its successors, transferees, and assignees, as long as they receive assistance or retain possession of any assistance from USDA.</a:t>
            </a:r>
          </a:p>
          <a:p>
            <a:endParaRPr lang="en-US" dirty="0"/>
          </a:p>
        </p:txBody>
      </p:sp>
      <p:sp>
        <p:nvSpPr>
          <p:cNvPr id="4" name="Slide Number Placeholder 3"/>
          <p:cNvSpPr>
            <a:spLocks noGrp="1"/>
          </p:cNvSpPr>
          <p:nvPr>
            <p:ph type="sldNum" sz="quarter" idx="12"/>
          </p:nvPr>
        </p:nvSpPr>
        <p:spPr/>
        <p:txBody>
          <a:bodyPr/>
          <a:lstStyle/>
          <a:p>
            <a:pPr>
              <a:defRPr/>
            </a:pPr>
            <a:fld id="{0D7D7E34-D3AE-46D9-8BC5-0BC666656BA2}" type="slidenum">
              <a:rPr lang="en-US" smtClean="0"/>
              <a:pPr>
                <a:defRPr/>
              </a:pPr>
              <a:t>13</a:t>
            </a:fld>
            <a:endParaRPr lang="en-US" dirty="0"/>
          </a:p>
        </p:txBody>
      </p:sp>
      <p:sp>
        <p:nvSpPr>
          <p:cNvPr id="2" name="Title 1"/>
          <p:cNvSpPr>
            <a:spLocks noGrp="1"/>
          </p:cNvSpPr>
          <p:nvPr>
            <p:ph type="title"/>
          </p:nvPr>
        </p:nvSpPr>
        <p:spPr>
          <a:xfrm>
            <a:off x="685800" y="274638"/>
            <a:ext cx="8001000" cy="1143000"/>
          </a:xfrm>
        </p:spPr>
        <p:txBody>
          <a:bodyPr>
            <a:normAutofit/>
          </a:bodyPr>
          <a:lstStyle/>
          <a:p>
            <a:pPr algn="ctr"/>
            <a:r>
              <a:rPr lang="en-US" sz="3700" dirty="0"/>
              <a:t>Assurances continued</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55230353"/>
      </p:ext>
    </p:extLst>
  </p:cSld>
  <p:clrMapOvr>
    <a:masterClrMapping/>
  </p:clrMapOvr>
  <mc:AlternateContent xmlns:mc="http://schemas.openxmlformats.org/markup-compatibility/2006">
    <mc:Choice xmlns:p14="http://schemas.microsoft.com/office/powerpoint/2010/main" Requires="p14">
      <p:transition spd="slow" p14:dur="2000" advTm="32646"/>
    </mc:Choice>
    <mc:Fallback>
      <p:transition spd="slow" advTm="32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3"/>
          <p:cNvSpPr>
            <a:spLocks noGrp="1" noChangeArrowheads="1"/>
          </p:cNvSpPr>
          <p:nvPr>
            <p:ph idx="1"/>
          </p:nvPr>
        </p:nvSpPr>
        <p:spPr/>
        <p:txBody>
          <a:bodyPr>
            <a:normAutofit/>
          </a:bodyPr>
          <a:lstStyle/>
          <a:p>
            <a:pPr eaLnBrk="1" hangingPunct="1">
              <a:lnSpc>
                <a:spcPct val="90000"/>
              </a:lnSpc>
              <a:buFont typeface="Wingdings" panose="05000000000000000000" pitchFamily="2" charset="2"/>
              <a:buChar char="Ø"/>
            </a:pPr>
            <a:r>
              <a:rPr lang="en-US" sz="2500" dirty="0"/>
              <a:t>All FNS assistance programs must include a public notification system.  </a:t>
            </a:r>
          </a:p>
          <a:p>
            <a:pPr eaLnBrk="1" hangingPunct="1">
              <a:lnSpc>
                <a:spcPct val="90000"/>
              </a:lnSpc>
              <a:buFont typeface="Wingdings" panose="05000000000000000000" pitchFamily="2" charset="2"/>
              <a:buChar char="Ø"/>
            </a:pPr>
            <a:r>
              <a:rPr lang="en-US" sz="2500" dirty="0"/>
              <a:t>The purpose of this system is to inform applicants, participants, and potentially eligible persons of:</a:t>
            </a:r>
          </a:p>
          <a:p>
            <a:pPr lvl="1" eaLnBrk="1" hangingPunct="1">
              <a:lnSpc>
                <a:spcPct val="90000"/>
              </a:lnSpc>
              <a:buFont typeface="Wingdings" panose="05000000000000000000" pitchFamily="2" charset="2"/>
              <a:buChar char="Ø"/>
            </a:pPr>
            <a:r>
              <a:rPr lang="en-US" sz="2100" dirty="0"/>
              <a:t>program availability, </a:t>
            </a:r>
          </a:p>
          <a:p>
            <a:pPr lvl="1" eaLnBrk="1" hangingPunct="1">
              <a:lnSpc>
                <a:spcPct val="90000"/>
              </a:lnSpc>
              <a:buFont typeface="Wingdings" panose="05000000000000000000" pitchFamily="2" charset="2"/>
              <a:buChar char="Ø"/>
            </a:pPr>
            <a:r>
              <a:rPr lang="en-US" sz="2100" dirty="0"/>
              <a:t>program rights and responsibilities, </a:t>
            </a:r>
          </a:p>
          <a:p>
            <a:pPr lvl="1" eaLnBrk="1" hangingPunct="1">
              <a:lnSpc>
                <a:spcPct val="90000"/>
              </a:lnSpc>
              <a:buFont typeface="Wingdings" panose="05000000000000000000" pitchFamily="2" charset="2"/>
              <a:buChar char="Ø"/>
            </a:pPr>
            <a:r>
              <a:rPr lang="en-US" sz="2100" dirty="0"/>
              <a:t>the </a:t>
            </a:r>
            <a:r>
              <a:rPr lang="en-US" sz="2100" u="sng" dirty="0"/>
              <a:t>policy of nondiscrimination </a:t>
            </a:r>
            <a:r>
              <a:rPr lang="en-US" sz="2100" dirty="0"/>
              <a:t>and </a:t>
            </a:r>
          </a:p>
          <a:p>
            <a:pPr lvl="1" eaLnBrk="1" hangingPunct="1">
              <a:lnSpc>
                <a:spcPct val="90000"/>
              </a:lnSpc>
              <a:buFont typeface="Wingdings" panose="05000000000000000000" pitchFamily="2" charset="2"/>
              <a:buChar char="Ø"/>
            </a:pPr>
            <a:r>
              <a:rPr lang="en-US" sz="2100" dirty="0"/>
              <a:t>the </a:t>
            </a:r>
            <a:r>
              <a:rPr lang="en-US" sz="2100" u="sng" dirty="0"/>
              <a:t>procedure for filing a complaint for both federal and state protected classes.  </a:t>
            </a:r>
          </a:p>
          <a:p>
            <a:pPr lvl="1" eaLnBrk="1" hangingPunct="1">
              <a:lnSpc>
                <a:spcPct val="90000"/>
              </a:lnSpc>
              <a:buFont typeface="Wingdings" panose="05000000000000000000" pitchFamily="2" charset="2"/>
              <a:buChar char="Ø"/>
            </a:pPr>
            <a:r>
              <a:rPr lang="en-US" sz="2100" u="sng" dirty="0"/>
              <a:t>In NH, an email notification system is utilized.</a:t>
            </a:r>
            <a:endParaRPr lang="en-US" sz="2100" dirty="0"/>
          </a:p>
          <a:p>
            <a:pPr eaLnBrk="1" hangingPunct="1">
              <a:lnSpc>
                <a:spcPct val="90000"/>
              </a:lnSpc>
            </a:pPr>
            <a:endParaRPr lang="en-US" dirty="0"/>
          </a:p>
          <a:p>
            <a:pPr eaLnBrk="1" hangingPunct="1">
              <a:lnSpc>
                <a:spcPct val="90000"/>
              </a:lnSpc>
            </a:pPr>
            <a:endParaRPr lang="en-US" dirty="0"/>
          </a:p>
        </p:txBody>
      </p:sp>
      <p:sp>
        <p:nvSpPr>
          <p:cNvPr id="4" name="Slide Number Placeholder 3"/>
          <p:cNvSpPr>
            <a:spLocks noGrp="1"/>
          </p:cNvSpPr>
          <p:nvPr>
            <p:ph type="sldNum" sz="quarter" idx="12"/>
          </p:nvPr>
        </p:nvSpPr>
        <p:spPr/>
        <p:txBody>
          <a:bodyPr/>
          <a:lstStyle/>
          <a:p>
            <a:pPr>
              <a:defRPr/>
            </a:pPr>
            <a:fld id="{0D7D7E34-D3AE-46D9-8BC5-0BC666656BA2}" type="slidenum">
              <a:rPr lang="en-US" smtClean="0"/>
              <a:pPr>
                <a:defRPr/>
              </a:pPr>
              <a:t>14</a:t>
            </a:fld>
            <a:endParaRPr lang="en-US" dirty="0"/>
          </a:p>
        </p:txBody>
      </p:sp>
      <p:sp>
        <p:nvSpPr>
          <p:cNvPr id="21507" name="Rectangle 2"/>
          <p:cNvSpPr>
            <a:spLocks noGrp="1" noChangeArrowheads="1"/>
          </p:cNvSpPr>
          <p:nvPr>
            <p:ph type="title"/>
          </p:nvPr>
        </p:nvSpPr>
        <p:spPr>
          <a:xfrm>
            <a:off x="685800" y="274638"/>
            <a:ext cx="8001000" cy="1173162"/>
          </a:xfrm>
        </p:spPr>
        <p:txBody>
          <a:bodyPr>
            <a:normAutofit/>
          </a:bodyPr>
          <a:lstStyle/>
          <a:p>
            <a:pPr algn="ctr" eaLnBrk="1" hangingPunct="1"/>
            <a:r>
              <a:rPr lang="en-US" sz="3700" dirty="0"/>
              <a:t>Public Notification</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62702265"/>
      </p:ext>
    </p:extLst>
  </p:cSld>
  <p:clrMapOvr>
    <a:masterClrMapping/>
  </p:clrMapOvr>
  <mc:AlternateContent xmlns:mc="http://schemas.openxmlformats.org/markup-compatibility/2006">
    <mc:Choice xmlns:p14="http://schemas.microsoft.com/office/powerpoint/2010/main" Requires="p14">
      <p:transition spd="slow" p14:dur="2000" advTm="41348"/>
    </mc:Choice>
    <mc:Fallback>
      <p:transition spd="slow" advTm="41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p:cNvSpPr>
            <a:spLocks noGrp="1" noChangeArrowheads="1"/>
          </p:cNvSpPr>
          <p:nvPr>
            <p:ph idx="1"/>
          </p:nvPr>
        </p:nvSpPr>
        <p:spPr>
          <a:xfrm>
            <a:off x="838200" y="1295400"/>
            <a:ext cx="7848600" cy="5334000"/>
          </a:xfrm>
        </p:spPr>
        <p:txBody>
          <a:bodyPr>
            <a:normAutofit fontScale="92500" lnSpcReduction="20000"/>
          </a:bodyPr>
          <a:lstStyle/>
          <a:p>
            <a:pPr>
              <a:lnSpc>
                <a:spcPct val="90000"/>
              </a:lnSpc>
              <a:buNone/>
            </a:pPr>
            <a:r>
              <a:rPr lang="en-US" sz="2800" dirty="0">
                <a:solidFill>
                  <a:schemeClr val="tx1"/>
                </a:solidFill>
              </a:rPr>
              <a:t>State agencies and their subrecipients must:  </a:t>
            </a:r>
          </a:p>
          <a:p>
            <a:pPr marL="0" indent="0">
              <a:lnSpc>
                <a:spcPct val="90000"/>
              </a:lnSpc>
              <a:buNone/>
            </a:pPr>
            <a:endParaRPr lang="en-US" sz="1600" dirty="0"/>
          </a:p>
          <a:p>
            <a:pPr>
              <a:lnSpc>
                <a:spcPct val="120000"/>
              </a:lnSpc>
            </a:pPr>
            <a:r>
              <a:rPr lang="en-US" sz="2100" dirty="0"/>
              <a:t>Make program information available to the public upon request;  </a:t>
            </a:r>
          </a:p>
          <a:p>
            <a:pPr marL="0" indent="0">
              <a:lnSpc>
                <a:spcPct val="120000"/>
              </a:lnSpc>
              <a:buNone/>
            </a:pPr>
            <a:endParaRPr lang="en-US" sz="900" dirty="0"/>
          </a:p>
          <a:p>
            <a:pPr>
              <a:lnSpc>
                <a:spcPct val="120000"/>
              </a:lnSpc>
            </a:pPr>
            <a:r>
              <a:rPr lang="en-US" sz="2100" dirty="0"/>
              <a:t>Prominently display the “And Justice for All” poster; </a:t>
            </a:r>
          </a:p>
          <a:p>
            <a:pPr>
              <a:lnSpc>
                <a:spcPct val="120000"/>
              </a:lnSpc>
            </a:pPr>
            <a:endParaRPr lang="en-US" sz="900" dirty="0"/>
          </a:p>
          <a:p>
            <a:pPr>
              <a:lnSpc>
                <a:spcPct val="120000"/>
              </a:lnSpc>
            </a:pPr>
            <a:r>
              <a:rPr lang="en-US" sz="2100" dirty="0"/>
              <a:t>Inform potentially eligible persons, applicants, participants and grassroots organizations of programs or changes in programs;</a:t>
            </a:r>
          </a:p>
          <a:p>
            <a:pPr marL="0" indent="0">
              <a:lnSpc>
                <a:spcPct val="120000"/>
              </a:lnSpc>
              <a:buNone/>
            </a:pPr>
            <a:endParaRPr lang="en-US" sz="900" dirty="0"/>
          </a:p>
          <a:p>
            <a:pPr>
              <a:lnSpc>
                <a:spcPct val="120000"/>
              </a:lnSpc>
            </a:pPr>
            <a:r>
              <a:rPr lang="en-US" sz="2100" dirty="0"/>
              <a:t>Convey the message of equal opportunity in all photos and other graphics that are used to provide program or program-related information;</a:t>
            </a:r>
          </a:p>
          <a:p>
            <a:pPr marL="0" indent="0">
              <a:lnSpc>
                <a:spcPct val="120000"/>
              </a:lnSpc>
              <a:buNone/>
            </a:pPr>
            <a:endParaRPr lang="en-US" sz="900" dirty="0"/>
          </a:p>
          <a:p>
            <a:pPr>
              <a:lnSpc>
                <a:spcPct val="120000"/>
              </a:lnSpc>
            </a:pPr>
            <a:r>
              <a:rPr lang="en-US" sz="2100" dirty="0"/>
              <a:t>Provide appropriate information in alternative formats for persons with disabilities and in the appropriate language(s) for LEP persons.</a:t>
            </a:r>
          </a:p>
        </p:txBody>
      </p:sp>
      <p:sp>
        <p:nvSpPr>
          <p:cNvPr id="4" name="Slide Number Placeholder 3"/>
          <p:cNvSpPr>
            <a:spLocks noGrp="1"/>
          </p:cNvSpPr>
          <p:nvPr>
            <p:ph type="sldNum" sz="quarter" idx="12"/>
          </p:nvPr>
        </p:nvSpPr>
        <p:spPr/>
        <p:txBody>
          <a:bodyPr/>
          <a:lstStyle/>
          <a:p>
            <a:pPr>
              <a:defRPr/>
            </a:pPr>
            <a:fld id="{0D7D7E34-D3AE-46D9-8BC5-0BC666656BA2}" type="slidenum">
              <a:rPr lang="en-US" smtClean="0"/>
              <a:pPr>
                <a:defRPr/>
              </a:pPr>
              <a:t>15</a:t>
            </a:fld>
            <a:endParaRPr lang="en-US" dirty="0"/>
          </a:p>
        </p:txBody>
      </p:sp>
      <p:sp>
        <p:nvSpPr>
          <p:cNvPr id="23555" name="Rectangle 2"/>
          <p:cNvSpPr>
            <a:spLocks noGrp="1" noChangeArrowheads="1"/>
          </p:cNvSpPr>
          <p:nvPr>
            <p:ph type="title"/>
          </p:nvPr>
        </p:nvSpPr>
        <p:spPr>
          <a:xfrm>
            <a:off x="228600" y="228600"/>
            <a:ext cx="8534400" cy="1066800"/>
          </a:xfrm>
        </p:spPr>
        <p:txBody>
          <a:bodyPr/>
          <a:lstStyle/>
          <a:p>
            <a:pPr algn="ctr"/>
            <a:r>
              <a:rPr lang="en-US" sz="4300" b="1" dirty="0"/>
              <a:t>Elements of Public Notification</a:t>
            </a:r>
            <a:endParaRPr lang="en-US" sz="4300" dirty="0">
              <a:latin typeface="Tahoma"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53960157"/>
      </p:ext>
    </p:extLst>
  </p:cSld>
  <p:clrMapOvr>
    <a:masterClrMapping/>
  </p:clrMapOvr>
  <mc:AlternateContent xmlns:mc="http://schemas.openxmlformats.org/markup-compatibility/2006">
    <mc:Choice xmlns:p14="http://schemas.microsoft.com/office/powerpoint/2010/main" Requires="p14">
      <p:transition spd="slow" p14:dur="2000" advTm="37815"/>
    </mc:Choice>
    <mc:Fallback>
      <p:transition spd="slow" advTm="37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0" indent="0">
              <a:lnSpc>
                <a:spcPct val="150000"/>
              </a:lnSpc>
              <a:buNone/>
            </a:pPr>
            <a:r>
              <a:rPr lang="en-US" sz="2600" dirty="0"/>
              <a:t>At the minimum, the federal nondiscrimination statement should be on:</a:t>
            </a:r>
          </a:p>
          <a:p>
            <a:pPr>
              <a:lnSpc>
                <a:spcPct val="150000"/>
              </a:lnSpc>
              <a:spcBef>
                <a:spcPts val="0"/>
              </a:spcBef>
              <a:buFont typeface="Wingdings" panose="05000000000000000000" pitchFamily="2" charset="2"/>
              <a:buChar char="Ø"/>
            </a:pPr>
            <a:r>
              <a:rPr lang="en-US" dirty="0">
                <a:latin typeface="Arial" pitchFamily="34" charset="0"/>
                <a:cs typeface="Arial" pitchFamily="34" charset="0"/>
              </a:rPr>
              <a:t>Application Form(s)</a:t>
            </a:r>
            <a:endParaRPr lang="en-US" sz="1200" kern="1200" dirty="0">
              <a:solidFill>
                <a:prstClr val="black"/>
              </a:solidFill>
              <a:latin typeface="Arial" pitchFamily="34" charset="0"/>
              <a:cs typeface="Arial" pitchFamily="34" charset="0"/>
            </a:endParaRPr>
          </a:p>
          <a:p>
            <a:pPr>
              <a:lnSpc>
                <a:spcPct val="150000"/>
              </a:lnSpc>
              <a:spcBef>
                <a:spcPts val="0"/>
              </a:spcBef>
              <a:buFont typeface="Wingdings" panose="05000000000000000000" pitchFamily="2" charset="2"/>
              <a:buChar char="Ø"/>
            </a:pPr>
            <a:r>
              <a:rPr lang="en-US" kern="1200" dirty="0">
                <a:solidFill>
                  <a:prstClr val="black"/>
                </a:solidFill>
                <a:latin typeface="Arial" pitchFamily="34" charset="0"/>
                <a:cs typeface="Arial" pitchFamily="34" charset="0"/>
              </a:rPr>
              <a:t>Notification of Eligibility or Ineligibility</a:t>
            </a:r>
          </a:p>
          <a:p>
            <a:pPr>
              <a:lnSpc>
                <a:spcPct val="150000"/>
              </a:lnSpc>
              <a:spcBef>
                <a:spcPts val="0"/>
              </a:spcBef>
              <a:buFont typeface="Wingdings" panose="05000000000000000000" pitchFamily="2" charset="2"/>
              <a:buChar char="Ø"/>
            </a:pPr>
            <a:r>
              <a:rPr lang="en-US" kern="1200" dirty="0">
                <a:solidFill>
                  <a:prstClr val="black"/>
                </a:solidFill>
                <a:latin typeface="Arial" pitchFamily="34" charset="0"/>
                <a:cs typeface="Arial" pitchFamily="34" charset="0"/>
              </a:rPr>
              <a:t>Expiration of Certification Notification</a:t>
            </a:r>
          </a:p>
          <a:p>
            <a:pPr>
              <a:lnSpc>
                <a:spcPct val="150000"/>
              </a:lnSpc>
              <a:spcBef>
                <a:spcPts val="0"/>
              </a:spcBef>
              <a:buFont typeface="Wingdings" panose="05000000000000000000" pitchFamily="2" charset="2"/>
              <a:buChar char="Ø"/>
            </a:pPr>
            <a:r>
              <a:rPr lang="en-US" kern="1200" dirty="0">
                <a:solidFill>
                  <a:prstClr val="black"/>
                </a:solidFill>
                <a:latin typeface="Arial" pitchFamily="34" charset="0"/>
                <a:cs typeface="Arial" pitchFamily="34" charset="0"/>
              </a:rPr>
              <a:t>Discontinuance Notification</a:t>
            </a:r>
          </a:p>
          <a:p>
            <a:pPr>
              <a:lnSpc>
                <a:spcPct val="150000"/>
              </a:lnSpc>
              <a:spcBef>
                <a:spcPts val="0"/>
              </a:spcBef>
              <a:buFont typeface="Wingdings" panose="05000000000000000000" pitchFamily="2" charset="2"/>
              <a:buChar char="Ø"/>
            </a:pPr>
            <a:r>
              <a:rPr lang="en-US" kern="1200" dirty="0">
                <a:solidFill>
                  <a:prstClr val="black"/>
                </a:solidFill>
                <a:latin typeface="Arial" pitchFamily="34" charset="0"/>
                <a:cs typeface="Arial" pitchFamily="34" charset="0"/>
              </a:rPr>
              <a:t>Program (Home) Web Page</a:t>
            </a:r>
          </a:p>
          <a:p>
            <a:pPr>
              <a:lnSpc>
                <a:spcPct val="150000"/>
              </a:lnSpc>
              <a:spcBef>
                <a:spcPts val="0"/>
              </a:spcBef>
              <a:buFont typeface="Wingdings" panose="05000000000000000000" pitchFamily="2" charset="2"/>
              <a:buChar char="Ø"/>
            </a:pPr>
            <a:r>
              <a:rPr lang="en-US" kern="1200" dirty="0">
                <a:solidFill>
                  <a:prstClr val="black"/>
                </a:solidFill>
                <a:latin typeface="Arial" pitchFamily="34" charset="0"/>
                <a:cs typeface="Arial" pitchFamily="34" charset="0"/>
              </a:rPr>
              <a:t>Public Information</a:t>
            </a:r>
          </a:p>
          <a:p>
            <a:pPr>
              <a:lnSpc>
                <a:spcPct val="150000"/>
              </a:lnSpc>
              <a:spcBef>
                <a:spcPts val="0"/>
              </a:spcBef>
              <a:buFont typeface="Wingdings" panose="05000000000000000000" pitchFamily="2" charset="2"/>
              <a:buChar char="Ø"/>
            </a:pPr>
            <a:r>
              <a:rPr lang="en-US" dirty="0">
                <a:solidFill>
                  <a:srgbClr val="0033CC"/>
                </a:solidFill>
                <a:latin typeface="Arial" pitchFamily="34" charset="0"/>
                <a:cs typeface="Arial" pitchFamily="34" charset="0"/>
              </a:rPr>
              <a:t>NH requires short NDS on menus</a:t>
            </a:r>
            <a:endParaRPr lang="en-US" kern="1200" dirty="0">
              <a:solidFill>
                <a:srgbClr val="0033CC"/>
              </a:solidFill>
              <a:latin typeface="Arial" pitchFamily="34" charset="0"/>
              <a:cs typeface="Arial" pitchFamily="34" charset="0"/>
            </a:endParaRPr>
          </a:p>
          <a:p>
            <a:pPr>
              <a:buNone/>
            </a:pPr>
            <a:endParaRPr lang="en-US" dirty="0"/>
          </a:p>
        </p:txBody>
      </p:sp>
      <p:sp>
        <p:nvSpPr>
          <p:cNvPr id="4" name="Slide Number Placeholder 3"/>
          <p:cNvSpPr>
            <a:spLocks noGrp="1"/>
          </p:cNvSpPr>
          <p:nvPr>
            <p:ph type="sldNum" sz="quarter" idx="12"/>
          </p:nvPr>
        </p:nvSpPr>
        <p:spPr/>
        <p:txBody>
          <a:bodyPr/>
          <a:lstStyle/>
          <a:p>
            <a:pPr>
              <a:defRPr/>
            </a:pPr>
            <a:fld id="{0D7D7E34-D3AE-46D9-8BC5-0BC666656BA2}" type="slidenum">
              <a:rPr lang="en-US" smtClean="0"/>
              <a:pPr>
                <a:defRPr/>
              </a:pPr>
              <a:t>16</a:t>
            </a:fld>
            <a:endParaRPr lang="en-US" dirty="0"/>
          </a:p>
        </p:txBody>
      </p:sp>
      <p:sp>
        <p:nvSpPr>
          <p:cNvPr id="2" name="Title 1"/>
          <p:cNvSpPr>
            <a:spLocks noGrp="1"/>
          </p:cNvSpPr>
          <p:nvPr>
            <p:ph type="title"/>
          </p:nvPr>
        </p:nvSpPr>
        <p:spPr/>
        <p:txBody>
          <a:bodyPr>
            <a:normAutofit/>
          </a:bodyPr>
          <a:lstStyle/>
          <a:p>
            <a:pPr algn="ctr"/>
            <a:r>
              <a:rPr lang="en-US" sz="3700" dirty="0"/>
              <a:t>Nondiscrimination Statements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94980036"/>
      </p:ext>
    </p:extLst>
  </p:cSld>
  <p:clrMapOvr>
    <a:masterClrMapping/>
  </p:clrMapOvr>
  <mc:AlternateContent xmlns:mc="http://schemas.openxmlformats.org/markup-compatibility/2006">
    <mc:Choice xmlns:p14="http://schemas.microsoft.com/office/powerpoint/2010/main" Requires="p14">
      <p:transition spd="slow" p14:dur="2000" advTm="17965"/>
    </mc:Choice>
    <mc:Fallback>
      <p:transition spd="slow" advTm="17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898B17-0CA9-45C1-B15B-24233046A9E1}"/>
              </a:ext>
            </a:extLst>
          </p:cNvPr>
          <p:cNvSpPr>
            <a:spLocks noGrp="1"/>
          </p:cNvSpPr>
          <p:nvPr>
            <p:ph idx="1"/>
          </p:nvPr>
        </p:nvSpPr>
        <p:spPr/>
        <p:txBody>
          <a:bodyPr>
            <a:normAutofit fontScale="25000" lnSpcReduction="20000"/>
          </a:bodyPr>
          <a:lstStyle/>
          <a:p>
            <a:pPr marL="0" marR="0" indent="0">
              <a:spcBef>
                <a:spcPts val="0"/>
              </a:spcBef>
              <a:spcAft>
                <a:spcPts val="0"/>
              </a:spcAft>
              <a:buNone/>
            </a:pPr>
            <a:endParaRPr lang="en-US" sz="330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endParaRPr lang="en-US" sz="3300" dirty="0">
              <a:solidFill>
                <a:srgbClr val="000000"/>
              </a:solidFill>
              <a:latin typeface="Verdana" panose="020B060403050404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43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In accordance with fede</a:t>
            </a:r>
            <a:r>
              <a:rPr lang="en-US" sz="4300" dirty="0">
                <a:solidFill>
                  <a:srgbClr val="1B1B1B"/>
                </a:solidFill>
                <a:effectLst/>
                <a:latin typeface="Helvetica Neue"/>
                <a:ea typeface="Calibri" panose="020F0502020204030204" pitchFamily="34" charset="0"/>
                <a:cs typeface="Calibri" panose="020F0502020204030204" pitchFamily="34" charset="0"/>
              </a:rPr>
              <a:t>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p>
          <a:p>
            <a:pPr marL="0" marR="0" indent="0">
              <a:spcBef>
                <a:spcPts val="0"/>
              </a:spcBef>
              <a:spcAft>
                <a:spcPts val="0"/>
              </a:spcAft>
              <a:buNone/>
            </a:pPr>
            <a:endParaRPr lang="en-US" sz="430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4300" dirty="0">
                <a:solidFill>
                  <a:srgbClr val="1B1B1B"/>
                </a:solidFill>
                <a:effectLst/>
                <a:latin typeface="Helvetica Neue"/>
                <a:ea typeface="Calibri" panose="020F0502020204030204" pitchFamily="34" charset="0"/>
                <a:cs typeface="Calibri" panose="020F0502020204030204" pitchFamily="34"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marR="0" indent="0">
              <a:spcBef>
                <a:spcPts val="0"/>
              </a:spcBef>
              <a:spcAft>
                <a:spcPts val="0"/>
              </a:spcAft>
              <a:buNone/>
            </a:pPr>
            <a:endParaRPr lang="en-US" sz="430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4300" dirty="0">
                <a:solidFill>
                  <a:srgbClr val="1B1B1B"/>
                </a:solidFill>
                <a:effectLst/>
                <a:latin typeface="Helvetica Neue"/>
                <a:ea typeface="Calibri" panose="020F0502020204030204" pitchFamily="34" charset="0"/>
                <a:cs typeface="Calibri" panose="020F0502020204030204" pitchFamily="34" charset="0"/>
              </a:rPr>
              <a:t>To file a program discrimination complaint, a Complainant should complete a Form AD-3027, USDA Program Discrimination Complaint Form which can be obtained online at: </a:t>
            </a:r>
            <a:r>
              <a:rPr lang="en-US" sz="4300" u="sng" dirty="0">
                <a:solidFill>
                  <a:srgbClr val="2E8540"/>
                </a:solidFill>
                <a:effectLst/>
                <a:latin typeface="Helvetica Neue"/>
                <a:ea typeface="Calibri" panose="020F0502020204030204" pitchFamily="34" charset="0"/>
                <a:cs typeface="Calibri" panose="020F0502020204030204" pitchFamily="34" charset="0"/>
                <a:hlinkClick r:id="rId4"/>
              </a:rPr>
              <a:t>https://www.usda.gov/sites/default/files/documents/USDA-OASCR%20P-Complaint-Form-0508-0002-508-11-28-17Fax2Mail.pdf</a:t>
            </a:r>
            <a:r>
              <a:rPr lang="en-US" sz="4300" dirty="0">
                <a:solidFill>
                  <a:srgbClr val="1B1B1B"/>
                </a:solidFill>
                <a:effectLst/>
                <a:latin typeface="Helvetica Neue"/>
                <a:ea typeface="Calibri" panose="020F0502020204030204" pitchFamily="34" charset="0"/>
                <a:cs typeface="Calibri" panose="020F0502020204030204" pitchFamily="34"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endParaRPr lang="en-US" sz="430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4300" b="1" dirty="0">
                <a:solidFill>
                  <a:srgbClr val="1B1B1B"/>
                </a:solidFill>
                <a:effectLst/>
                <a:latin typeface="Helvetica Neue"/>
                <a:ea typeface="Times New Roman" panose="02020603050405020304" pitchFamily="18" charset="0"/>
                <a:cs typeface="Calibri" panose="020F0502020204030204" pitchFamily="34" charset="0"/>
              </a:rPr>
              <a:t>mail:</a:t>
            </a:r>
            <a:r>
              <a:rPr lang="en-US" sz="4300" dirty="0">
                <a:solidFill>
                  <a:srgbClr val="1B1B1B"/>
                </a:solidFill>
                <a:effectLst/>
                <a:latin typeface="Helvetica Neue"/>
                <a:ea typeface="Times New Roman" panose="02020603050405020304" pitchFamily="18" charset="0"/>
                <a:cs typeface="Calibri" panose="020F0502020204030204" pitchFamily="34" charset="0"/>
              </a:rPr>
              <a:t/>
            </a:r>
            <a:br>
              <a:rPr lang="en-US" sz="4300" dirty="0">
                <a:solidFill>
                  <a:srgbClr val="1B1B1B"/>
                </a:solidFill>
                <a:effectLst/>
                <a:latin typeface="Helvetica Neue"/>
                <a:ea typeface="Times New Roman" panose="02020603050405020304" pitchFamily="18" charset="0"/>
                <a:cs typeface="Calibri" panose="020F0502020204030204" pitchFamily="34" charset="0"/>
              </a:rPr>
            </a:br>
            <a:r>
              <a:rPr lang="en-US" sz="4300" dirty="0">
                <a:solidFill>
                  <a:srgbClr val="1B1B1B"/>
                </a:solidFill>
                <a:effectLst/>
                <a:latin typeface="Helvetica Neue"/>
                <a:ea typeface="Times New Roman" panose="02020603050405020304" pitchFamily="18" charset="0"/>
                <a:cs typeface="Calibri" panose="020F0502020204030204" pitchFamily="34" charset="0"/>
              </a:rPr>
              <a:t>U.S. Department of Agriculture</a:t>
            </a:r>
            <a:br>
              <a:rPr lang="en-US" sz="4300" dirty="0">
                <a:solidFill>
                  <a:srgbClr val="1B1B1B"/>
                </a:solidFill>
                <a:effectLst/>
                <a:latin typeface="Helvetica Neue"/>
                <a:ea typeface="Times New Roman" panose="02020603050405020304" pitchFamily="18" charset="0"/>
                <a:cs typeface="Calibri" panose="020F0502020204030204" pitchFamily="34" charset="0"/>
              </a:rPr>
            </a:br>
            <a:r>
              <a:rPr lang="en-US" sz="4300" dirty="0">
                <a:solidFill>
                  <a:srgbClr val="1B1B1B"/>
                </a:solidFill>
                <a:effectLst/>
                <a:latin typeface="Helvetica Neue"/>
                <a:ea typeface="Times New Roman" panose="02020603050405020304" pitchFamily="18" charset="0"/>
                <a:cs typeface="Calibri" panose="020F0502020204030204" pitchFamily="34" charset="0"/>
              </a:rPr>
              <a:t>Office of the Assistant Secretary for Civil Rights</a:t>
            </a:r>
            <a:br>
              <a:rPr lang="en-US" sz="4300" dirty="0">
                <a:solidFill>
                  <a:srgbClr val="1B1B1B"/>
                </a:solidFill>
                <a:effectLst/>
                <a:latin typeface="Helvetica Neue"/>
                <a:ea typeface="Times New Roman" panose="02020603050405020304" pitchFamily="18" charset="0"/>
                <a:cs typeface="Calibri" panose="020F0502020204030204" pitchFamily="34" charset="0"/>
              </a:rPr>
            </a:br>
            <a:r>
              <a:rPr lang="en-US" sz="4300" dirty="0">
                <a:solidFill>
                  <a:srgbClr val="1B1B1B"/>
                </a:solidFill>
                <a:effectLst/>
                <a:latin typeface="Helvetica Neue"/>
                <a:ea typeface="Times New Roman" panose="02020603050405020304" pitchFamily="18" charset="0"/>
                <a:cs typeface="Calibri" panose="020F0502020204030204" pitchFamily="34" charset="0"/>
              </a:rPr>
              <a:t>1400 Independence Avenue, SW</a:t>
            </a:r>
            <a:br>
              <a:rPr lang="en-US" sz="4300" dirty="0">
                <a:solidFill>
                  <a:srgbClr val="1B1B1B"/>
                </a:solidFill>
                <a:effectLst/>
                <a:latin typeface="Helvetica Neue"/>
                <a:ea typeface="Times New Roman" panose="02020603050405020304" pitchFamily="18" charset="0"/>
                <a:cs typeface="Calibri" panose="020F0502020204030204" pitchFamily="34" charset="0"/>
              </a:rPr>
            </a:br>
            <a:r>
              <a:rPr lang="en-US" sz="4300" dirty="0">
                <a:solidFill>
                  <a:srgbClr val="1B1B1B"/>
                </a:solidFill>
                <a:effectLst/>
                <a:latin typeface="Helvetica Neue"/>
                <a:ea typeface="Times New Roman" panose="02020603050405020304" pitchFamily="18" charset="0"/>
                <a:cs typeface="Calibri" panose="020F0502020204030204" pitchFamily="34" charset="0"/>
              </a:rPr>
              <a:t>Washington, D.C. 20250-9410; or</a:t>
            </a:r>
            <a:endParaRPr lang="en-US" sz="4300" dirty="0">
              <a:solidFill>
                <a:srgbClr val="1B1B1B"/>
              </a:solidFill>
              <a:effectLst/>
              <a:latin typeface="Verdana" panose="020B060403050404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4300" b="1" dirty="0">
                <a:solidFill>
                  <a:srgbClr val="1B1B1B"/>
                </a:solidFill>
                <a:effectLst/>
                <a:latin typeface="Helvetica Neue"/>
                <a:ea typeface="Times New Roman" panose="02020603050405020304" pitchFamily="18" charset="0"/>
                <a:cs typeface="Calibri" panose="020F0502020204030204" pitchFamily="34" charset="0"/>
              </a:rPr>
              <a:t>fax:</a:t>
            </a:r>
            <a:r>
              <a:rPr lang="en-US" sz="4300" dirty="0">
                <a:solidFill>
                  <a:srgbClr val="1B1B1B"/>
                </a:solidFill>
                <a:effectLst/>
                <a:latin typeface="Helvetica Neue"/>
                <a:ea typeface="Times New Roman" panose="02020603050405020304" pitchFamily="18" charset="0"/>
                <a:cs typeface="Calibri" panose="020F0502020204030204" pitchFamily="34" charset="0"/>
              </a:rPr>
              <a:t/>
            </a:r>
            <a:br>
              <a:rPr lang="en-US" sz="4300" dirty="0">
                <a:solidFill>
                  <a:srgbClr val="1B1B1B"/>
                </a:solidFill>
                <a:effectLst/>
                <a:latin typeface="Helvetica Neue"/>
                <a:ea typeface="Times New Roman" panose="02020603050405020304" pitchFamily="18" charset="0"/>
                <a:cs typeface="Calibri" panose="020F0502020204030204" pitchFamily="34" charset="0"/>
              </a:rPr>
            </a:br>
            <a:r>
              <a:rPr lang="en-US" sz="4300" dirty="0">
                <a:solidFill>
                  <a:srgbClr val="1B1B1B"/>
                </a:solidFill>
                <a:effectLst/>
                <a:latin typeface="Helvetica Neue"/>
                <a:ea typeface="Times New Roman" panose="02020603050405020304" pitchFamily="18" charset="0"/>
                <a:cs typeface="Calibri" panose="020F0502020204030204" pitchFamily="34" charset="0"/>
              </a:rPr>
              <a:t>(833) 256-1665 or (202) 690-7442; or</a:t>
            </a:r>
            <a:endParaRPr lang="en-US" sz="4300" dirty="0">
              <a:solidFill>
                <a:srgbClr val="1B1B1B"/>
              </a:solidFill>
              <a:effectLst/>
              <a:latin typeface="Verdana" panose="020B060403050404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4300" b="1" dirty="0">
                <a:solidFill>
                  <a:srgbClr val="1B1B1B"/>
                </a:solidFill>
                <a:effectLst/>
                <a:latin typeface="Helvetica Neue"/>
                <a:ea typeface="Times New Roman" panose="02020603050405020304" pitchFamily="18" charset="0"/>
                <a:cs typeface="Calibri" panose="020F0502020204030204" pitchFamily="34" charset="0"/>
              </a:rPr>
              <a:t>email:</a:t>
            </a:r>
            <a:r>
              <a:rPr lang="en-US" sz="4300" dirty="0">
                <a:solidFill>
                  <a:srgbClr val="1B1B1B"/>
                </a:solidFill>
                <a:effectLst/>
                <a:latin typeface="Helvetica Neue"/>
                <a:ea typeface="Times New Roman" panose="02020603050405020304" pitchFamily="18" charset="0"/>
                <a:cs typeface="Calibri" panose="020F0502020204030204" pitchFamily="34" charset="0"/>
              </a:rPr>
              <a:t/>
            </a:r>
            <a:br>
              <a:rPr lang="en-US" sz="4300" dirty="0">
                <a:solidFill>
                  <a:srgbClr val="1B1B1B"/>
                </a:solidFill>
                <a:effectLst/>
                <a:latin typeface="Helvetica Neue"/>
                <a:ea typeface="Times New Roman" panose="02020603050405020304" pitchFamily="18" charset="0"/>
                <a:cs typeface="Calibri" panose="020F0502020204030204" pitchFamily="34" charset="0"/>
              </a:rPr>
            </a:br>
            <a:r>
              <a:rPr lang="en-US" sz="4300" u="sng" dirty="0">
                <a:solidFill>
                  <a:srgbClr val="2E8540"/>
                </a:solidFill>
                <a:effectLst/>
                <a:latin typeface="Helvetica Neue"/>
                <a:ea typeface="Times New Roman" panose="02020603050405020304" pitchFamily="18" charset="0"/>
                <a:cs typeface="Calibri" panose="020F0502020204030204" pitchFamily="34" charset="0"/>
                <a:hlinkClick r:id="rId5"/>
              </a:rPr>
              <a:t>program.intake@usda.gov</a:t>
            </a:r>
            <a:endParaRPr lang="en-US" sz="4300" dirty="0">
              <a:solidFill>
                <a:srgbClr val="1B1B1B"/>
              </a:solidFill>
              <a:effectLst/>
              <a:latin typeface="Verdana" panose="020B060403050404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4300" dirty="0">
                <a:solidFill>
                  <a:srgbClr val="1B1B1B"/>
                </a:solidFill>
                <a:effectLst/>
                <a:latin typeface="Helvetica Neue"/>
                <a:ea typeface="Calibri" panose="020F0502020204030204" pitchFamily="34" charset="0"/>
                <a:cs typeface="Calibri" panose="020F0502020204030204" pitchFamily="34" charset="0"/>
              </a:rPr>
              <a:t> </a:t>
            </a:r>
            <a:endParaRPr lang="en-US" sz="430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4300" dirty="0">
                <a:solidFill>
                  <a:srgbClr val="1B1B1B"/>
                </a:solidFill>
                <a:latin typeface="Helvetica Neue"/>
                <a:ea typeface="Calibri" panose="020F0502020204030204" pitchFamily="34" charset="0"/>
                <a:cs typeface="Calibri" panose="020F0502020204030204" pitchFamily="34" charset="0"/>
              </a:rPr>
              <a:t>        </a:t>
            </a:r>
            <a:r>
              <a:rPr lang="en-US" sz="4300" dirty="0">
                <a:solidFill>
                  <a:srgbClr val="1B1B1B"/>
                </a:solidFill>
                <a:effectLst/>
                <a:latin typeface="Helvetica Neue"/>
                <a:ea typeface="Calibri" panose="020F0502020204030204" pitchFamily="34" charset="0"/>
                <a:cs typeface="Calibri" panose="020F0502020204030204" pitchFamily="34" charset="0"/>
              </a:rPr>
              <a:t>This institution is an equal opportunity provider.</a:t>
            </a:r>
            <a:endParaRPr lang="en-US" sz="4300" dirty="0">
              <a:solidFill>
                <a:srgbClr val="000000"/>
              </a:solidFill>
              <a:effectLst/>
              <a:latin typeface="Verdana" panose="020B0604030504040204" pitchFamily="34" charset="0"/>
              <a:ea typeface="Calibri" panose="020F0502020204030204" pitchFamily="34" charset="0"/>
              <a:cs typeface="Calibri" panose="020F0502020204030204" pitchFamily="34" charset="0"/>
            </a:endParaRPr>
          </a:p>
          <a:p>
            <a:endParaRPr lang="en-US" dirty="0"/>
          </a:p>
        </p:txBody>
      </p:sp>
      <p:sp>
        <p:nvSpPr>
          <p:cNvPr id="3" name="Title 2">
            <a:extLst>
              <a:ext uri="{FF2B5EF4-FFF2-40B4-BE49-F238E27FC236}">
                <a16:creationId xmlns:a16="http://schemas.microsoft.com/office/drawing/2014/main" id="{C04B1510-6013-4FF0-AE6B-AC448CBE9E83}"/>
              </a:ext>
            </a:extLst>
          </p:cNvPr>
          <p:cNvSpPr>
            <a:spLocks noGrp="1"/>
          </p:cNvSpPr>
          <p:nvPr>
            <p:ph type="title"/>
          </p:nvPr>
        </p:nvSpPr>
        <p:spPr/>
        <p:txBody>
          <a:bodyPr>
            <a:normAutofit/>
          </a:bodyPr>
          <a:lstStyle/>
          <a:p>
            <a:pPr algn="ctr"/>
            <a:r>
              <a:rPr lang="en-US" sz="3200" dirty="0"/>
              <a:t>USDA Nondiscrimination Statement- Food and Nutrition Service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05430288"/>
      </p:ext>
    </p:extLst>
  </p:cSld>
  <p:clrMapOvr>
    <a:masterClrMapping/>
  </p:clrMapOvr>
  <mc:AlternateContent xmlns:mc="http://schemas.openxmlformats.org/markup-compatibility/2006">
    <mc:Choice xmlns:p14="http://schemas.microsoft.com/office/powerpoint/2010/main" Requires="p14">
      <p:transition spd="slow" p14:dur="2000" advTm="14354"/>
    </mc:Choice>
    <mc:Fallback>
      <p:transition spd="slow" advTm="14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0D7D7E34-D3AE-46D9-8BC5-0BC666656BA2}" type="slidenum">
              <a:rPr lang="en-US" smtClean="0"/>
              <a:pPr>
                <a:defRPr/>
              </a:pPr>
              <a:t>18</a:t>
            </a:fld>
            <a:endParaRPr lang="en-US" dirty="0"/>
          </a:p>
        </p:txBody>
      </p:sp>
      <p:sp>
        <p:nvSpPr>
          <p:cNvPr id="24579" name="Rectangle 2"/>
          <p:cNvSpPr>
            <a:spLocks noGrp="1" noChangeArrowheads="1"/>
          </p:cNvSpPr>
          <p:nvPr>
            <p:ph type="title"/>
          </p:nvPr>
        </p:nvSpPr>
        <p:spPr>
          <a:xfrm>
            <a:off x="25400" y="152400"/>
            <a:ext cx="9067800" cy="1066800"/>
          </a:xfrm>
        </p:spPr>
        <p:txBody>
          <a:bodyPr>
            <a:normAutofit fontScale="90000"/>
          </a:bodyPr>
          <a:lstStyle/>
          <a:p>
            <a:pPr algn="ctr" eaLnBrk="1" hangingPunct="1">
              <a:defRPr/>
            </a:pPr>
            <a:r>
              <a:rPr lang="en-US" sz="4300" b="1" dirty="0"/>
              <a:t> Nondiscrimination Statement</a:t>
            </a:r>
            <a:r>
              <a:rPr lang="en-US" sz="4800" dirty="0"/>
              <a:t> </a:t>
            </a:r>
            <a:r>
              <a:rPr lang="en-US" sz="2700" i="1" dirty="0"/>
              <a:t>(Spanish)</a:t>
            </a:r>
            <a:endParaRPr lang="en-US" sz="2700" b="1" i="1" dirty="0">
              <a:solidFill>
                <a:schemeClr val="bg2">
                  <a:lumMod val="50000"/>
                  <a:lumOff val="50000"/>
                </a:schemeClr>
              </a:solidFill>
              <a:latin typeface="+mn-lt"/>
            </a:endParaRPr>
          </a:p>
        </p:txBody>
      </p:sp>
      <p:sp>
        <p:nvSpPr>
          <p:cNvPr id="6" name="Content Placeholder 1"/>
          <p:cNvSpPr>
            <a:spLocks noGrp="1"/>
          </p:cNvSpPr>
          <p:nvPr>
            <p:ph idx="1"/>
          </p:nvPr>
        </p:nvSpPr>
        <p:spPr>
          <a:xfrm>
            <a:off x="685800" y="1212056"/>
            <a:ext cx="8001000" cy="5493544"/>
          </a:xfrm>
        </p:spPr>
        <p:txBody>
          <a:bodyPr>
            <a:noAutofit/>
          </a:bodyPr>
          <a:lstStyle/>
          <a:p>
            <a:pPr marL="0" indent="0">
              <a:lnSpc>
                <a:spcPct val="100000"/>
              </a:lnSpc>
              <a:spcBef>
                <a:spcPts val="0"/>
              </a:spcBef>
              <a:buNone/>
            </a:pPr>
            <a:r>
              <a:rPr lang="es-PE" sz="1100" dirty="0">
                <a:latin typeface="Times New Roman"/>
                <a:ea typeface="Times New Roman"/>
              </a:rPr>
              <a:t>De conformidad con la Ley Federal de Derechos Civiles y los reglamentos y políticas de derechos civiles del Departamento de Agricultura de los EE. UU. (USDA, por sus siglas en inglés), se prohíbe que el USDA, sus agencias, oficinas, empleados e instituciones que participan o administran programas del USDA discriminen sobre la base de raza, color, nacionalidad, sexo, discapacidad, edad, o en represalia o venganza por actividades previas de derechos civiles en algún programa o actividad realizados o financiados por el USDA. </a:t>
            </a:r>
            <a:endParaRPr lang="en-US" sz="1100" dirty="0">
              <a:latin typeface="Times New Roman"/>
              <a:ea typeface="Times New Roman"/>
            </a:endParaRPr>
          </a:p>
          <a:p>
            <a:pPr marL="0" indent="0">
              <a:lnSpc>
                <a:spcPct val="100000"/>
              </a:lnSpc>
              <a:spcBef>
                <a:spcPts val="0"/>
              </a:spcBef>
              <a:buNone/>
            </a:pPr>
            <a:r>
              <a:rPr lang="es-PE" sz="1100" dirty="0">
                <a:latin typeface="Times New Roman"/>
                <a:ea typeface="Times New Roman"/>
              </a:rPr>
              <a:t> </a:t>
            </a:r>
            <a:endParaRPr lang="en-US" sz="1100" dirty="0">
              <a:latin typeface="Times New Roman"/>
              <a:ea typeface="Times New Roman"/>
            </a:endParaRPr>
          </a:p>
          <a:p>
            <a:pPr marL="0" indent="0">
              <a:lnSpc>
                <a:spcPct val="100000"/>
              </a:lnSpc>
              <a:spcBef>
                <a:spcPts val="0"/>
              </a:spcBef>
              <a:buNone/>
            </a:pPr>
            <a:r>
              <a:rPr lang="es-PE" sz="1100" dirty="0">
                <a:latin typeface="Times New Roman"/>
                <a:ea typeface="Times New Roman"/>
              </a:rPr>
              <a:t>Las personas con discapacidades que necesiten medios alternativos para la comunicación de la información del programa (por ejemplo, sistema Braille, letras grandes, cintas de audio, lenguaje de señas americano, etc.), deben ponerse en contacto con la agencia (estatal o local) en la que solicitaron los beneficios. Las personas sordas, con dificultades de audición o discapacidades del habla pueden comunicarse con el USDA por medio del Federal </a:t>
            </a:r>
            <a:r>
              <a:rPr lang="es-PE" sz="1100" dirty="0" err="1">
                <a:latin typeface="Times New Roman"/>
                <a:ea typeface="Times New Roman"/>
              </a:rPr>
              <a:t>Relay</a:t>
            </a:r>
            <a:r>
              <a:rPr lang="es-PE" sz="1100" dirty="0">
                <a:latin typeface="Times New Roman"/>
                <a:ea typeface="Times New Roman"/>
              </a:rPr>
              <a:t> </a:t>
            </a:r>
            <a:r>
              <a:rPr lang="es-PE" sz="1100" dirty="0" err="1">
                <a:latin typeface="Times New Roman"/>
                <a:ea typeface="Times New Roman"/>
              </a:rPr>
              <a:t>Service</a:t>
            </a:r>
            <a:r>
              <a:rPr lang="es-PE" sz="1100" dirty="0">
                <a:latin typeface="Times New Roman"/>
                <a:ea typeface="Times New Roman"/>
              </a:rPr>
              <a:t> [Servicio Federal de Retransmisión] al (800) 877-8339. Además, la información del programa se puede proporcionar en otros idiomas.</a:t>
            </a:r>
            <a:endParaRPr lang="en-US" sz="1100" dirty="0">
              <a:latin typeface="Times New Roman"/>
              <a:ea typeface="Times New Roman"/>
            </a:endParaRPr>
          </a:p>
          <a:p>
            <a:pPr marL="0" indent="0">
              <a:lnSpc>
                <a:spcPct val="100000"/>
              </a:lnSpc>
              <a:spcBef>
                <a:spcPts val="0"/>
              </a:spcBef>
              <a:buNone/>
            </a:pPr>
            <a:r>
              <a:rPr lang="es-PE" sz="1100" dirty="0">
                <a:latin typeface="Times New Roman"/>
                <a:ea typeface="Times New Roman"/>
              </a:rPr>
              <a:t> </a:t>
            </a:r>
            <a:endParaRPr lang="en-US" sz="1100" dirty="0">
              <a:latin typeface="Times New Roman"/>
              <a:ea typeface="Times New Roman"/>
            </a:endParaRPr>
          </a:p>
          <a:p>
            <a:pPr marL="0" indent="0">
              <a:lnSpc>
                <a:spcPct val="100000"/>
              </a:lnSpc>
              <a:spcBef>
                <a:spcPts val="0"/>
              </a:spcBef>
              <a:buNone/>
            </a:pPr>
            <a:r>
              <a:rPr lang="es-PE" sz="1100" dirty="0">
                <a:latin typeface="Times New Roman"/>
                <a:ea typeface="Times New Roman"/>
              </a:rPr>
              <a:t>Para presentar una denuncia de discriminación, complete el Formulario de Denuncia de Discriminación del Programa del USDA, (AD-3027) que está disponible en línea en </a:t>
            </a:r>
            <a:r>
              <a:rPr lang="es-PE" sz="1100" dirty="0">
                <a:latin typeface="Times New Roman"/>
                <a:ea typeface="Times New Roman"/>
                <a:hlinkClick r:id="rId5"/>
              </a:rPr>
              <a:t>USDA Programa Compilan Forma </a:t>
            </a:r>
            <a:r>
              <a:rPr lang="es-PE" sz="1100" dirty="0" err="1">
                <a:latin typeface="Times New Roman"/>
                <a:ea typeface="Times New Roman"/>
                <a:hlinkClick r:id="rId5"/>
              </a:rPr>
              <a:t>Spanish</a:t>
            </a:r>
            <a:r>
              <a:rPr lang="es-PE" sz="1100" dirty="0">
                <a:latin typeface="Times New Roman"/>
                <a:ea typeface="Times New Roman"/>
              </a:rPr>
              <a:t>  en cualquier oficina del USDA, o bien escriba una carta dirigida al USDA e incluya en la carta toda la información solicitada en el formulario. Para solicitar una copia del formulario de denuncia, llame al (866) 632-9992. Haga llegar su formulario lleno o carta al USDA por: </a:t>
            </a:r>
            <a:endParaRPr lang="en-US" sz="1100" dirty="0">
              <a:latin typeface="Times New Roman"/>
              <a:ea typeface="Times New Roman"/>
            </a:endParaRPr>
          </a:p>
          <a:p>
            <a:pPr marL="0" indent="0">
              <a:lnSpc>
                <a:spcPct val="100000"/>
              </a:lnSpc>
              <a:spcBef>
                <a:spcPts val="0"/>
              </a:spcBef>
              <a:buNone/>
            </a:pPr>
            <a:r>
              <a:rPr lang="es-PE" sz="1100" dirty="0">
                <a:latin typeface="Times New Roman"/>
                <a:ea typeface="Times New Roman"/>
              </a:rPr>
              <a:t> </a:t>
            </a:r>
            <a:endParaRPr lang="en-US" sz="1100" dirty="0">
              <a:latin typeface="Times New Roman"/>
              <a:ea typeface="Times New Roman"/>
            </a:endParaRPr>
          </a:p>
          <a:p>
            <a:pPr marL="0" indent="0">
              <a:lnSpc>
                <a:spcPct val="100000"/>
              </a:lnSpc>
              <a:spcBef>
                <a:spcPts val="0"/>
              </a:spcBef>
              <a:buNone/>
            </a:pPr>
            <a:r>
              <a:rPr lang="es-PE" sz="1100" dirty="0">
                <a:latin typeface="Times New Roman"/>
                <a:ea typeface="Times New Roman"/>
              </a:rPr>
              <a:t>(1)      correo: U.S. </a:t>
            </a:r>
            <a:r>
              <a:rPr lang="es-PE" sz="1100" dirty="0" err="1">
                <a:latin typeface="Times New Roman"/>
                <a:ea typeface="Times New Roman"/>
              </a:rPr>
              <a:t>Department</a:t>
            </a:r>
            <a:r>
              <a:rPr lang="es-PE" sz="1100" dirty="0">
                <a:latin typeface="Times New Roman"/>
                <a:ea typeface="Times New Roman"/>
              </a:rPr>
              <a:t> </a:t>
            </a:r>
            <a:r>
              <a:rPr lang="es-PE" sz="1100" dirty="0" err="1">
                <a:latin typeface="Times New Roman"/>
                <a:ea typeface="Times New Roman"/>
              </a:rPr>
              <a:t>of</a:t>
            </a:r>
            <a:r>
              <a:rPr lang="es-PE" sz="1100" dirty="0">
                <a:latin typeface="Times New Roman"/>
                <a:ea typeface="Times New Roman"/>
              </a:rPr>
              <a:t> </a:t>
            </a:r>
            <a:r>
              <a:rPr lang="es-PE" sz="1100" dirty="0" err="1">
                <a:latin typeface="Times New Roman"/>
                <a:ea typeface="Times New Roman"/>
              </a:rPr>
              <a:t>Agriculture</a:t>
            </a:r>
            <a:r>
              <a:rPr lang="es-PE" sz="1100" dirty="0">
                <a:latin typeface="Times New Roman"/>
                <a:ea typeface="Times New Roman"/>
              </a:rPr>
              <a:t> </a:t>
            </a:r>
            <a:endParaRPr lang="en-US" sz="1100" dirty="0">
              <a:latin typeface="Times New Roman"/>
              <a:ea typeface="Times New Roman"/>
            </a:endParaRPr>
          </a:p>
          <a:p>
            <a:pPr marL="201168" indent="0">
              <a:lnSpc>
                <a:spcPct val="100000"/>
              </a:lnSpc>
              <a:spcBef>
                <a:spcPts val="0"/>
              </a:spcBef>
              <a:buNone/>
            </a:pPr>
            <a:r>
              <a:rPr lang="es-PE" sz="1100" dirty="0">
                <a:latin typeface="Times New Roman"/>
                <a:ea typeface="Times New Roman"/>
              </a:rPr>
              <a:t>     Office </a:t>
            </a:r>
            <a:r>
              <a:rPr lang="es-PE" sz="1100" dirty="0" err="1">
                <a:latin typeface="Times New Roman"/>
                <a:ea typeface="Times New Roman"/>
              </a:rPr>
              <a:t>of</a:t>
            </a:r>
            <a:r>
              <a:rPr lang="es-PE" sz="1100" dirty="0">
                <a:latin typeface="Times New Roman"/>
                <a:ea typeface="Times New Roman"/>
              </a:rPr>
              <a:t> </a:t>
            </a:r>
            <a:r>
              <a:rPr lang="es-PE" sz="1100" dirty="0" err="1">
                <a:latin typeface="Times New Roman"/>
                <a:ea typeface="Times New Roman"/>
              </a:rPr>
              <a:t>the</a:t>
            </a:r>
            <a:r>
              <a:rPr lang="es-PE" sz="1100" dirty="0">
                <a:latin typeface="Times New Roman"/>
                <a:ea typeface="Times New Roman"/>
              </a:rPr>
              <a:t> </a:t>
            </a:r>
            <a:r>
              <a:rPr lang="es-PE" sz="1100" dirty="0" err="1">
                <a:latin typeface="Times New Roman"/>
                <a:ea typeface="Times New Roman"/>
              </a:rPr>
              <a:t>Assistant</a:t>
            </a:r>
            <a:r>
              <a:rPr lang="es-PE" sz="1100" dirty="0">
                <a:latin typeface="Times New Roman"/>
                <a:ea typeface="Times New Roman"/>
              </a:rPr>
              <a:t> </a:t>
            </a:r>
            <a:r>
              <a:rPr lang="es-PE" sz="1100" dirty="0" err="1">
                <a:latin typeface="Times New Roman"/>
                <a:ea typeface="Times New Roman"/>
              </a:rPr>
              <a:t>Secretary</a:t>
            </a:r>
            <a:r>
              <a:rPr lang="es-PE" sz="1100" dirty="0">
                <a:latin typeface="Times New Roman"/>
                <a:ea typeface="Times New Roman"/>
              </a:rPr>
              <a:t> </a:t>
            </a:r>
            <a:r>
              <a:rPr lang="es-PE" sz="1100" dirty="0" err="1">
                <a:latin typeface="Times New Roman"/>
                <a:ea typeface="Times New Roman"/>
              </a:rPr>
              <a:t>for</a:t>
            </a:r>
            <a:r>
              <a:rPr lang="es-PE" sz="1100" dirty="0">
                <a:latin typeface="Times New Roman"/>
                <a:ea typeface="Times New Roman"/>
              </a:rPr>
              <a:t> Civil </a:t>
            </a:r>
            <a:r>
              <a:rPr lang="es-PE" sz="1100" dirty="0" err="1">
                <a:latin typeface="Times New Roman"/>
                <a:ea typeface="Times New Roman"/>
              </a:rPr>
              <a:t>Rights</a:t>
            </a:r>
            <a:r>
              <a:rPr lang="es-PE" sz="1100" dirty="0">
                <a:latin typeface="Times New Roman"/>
                <a:ea typeface="Times New Roman"/>
              </a:rPr>
              <a:t> </a:t>
            </a:r>
            <a:endParaRPr lang="en-US" sz="1100" dirty="0">
              <a:latin typeface="Times New Roman"/>
              <a:ea typeface="Times New Roman"/>
            </a:endParaRPr>
          </a:p>
          <a:p>
            <a:pPr marL="0" indent="0">
              <a:lnSpc>
                <a:spcPct val="100000"/>
              </a:lnSpc>
              <a:spcBef>
                <a:spcPts val="0"/>
              </a:spcBef>
              <a:buNone/>
            </a:pPr>
            <a:r>
              <a:rPr lang="es-PE" sz="1100" dirty="0">
                <a:solidFill>
                  <a:srgbClr val="000000"/>
                </a:solidFill>
                <a:latin typeface="Times New Roman"/>
                <a:ea typeface="Times New Roman"/>
              </a:rPr>
              <a:t>          1400 Independence Avenue, SW </a:t>
            </a:r>
            <a:endParaRPr lang="en-US" sz="1100" dirty="0">
              <a:solidFill>
                <a:srgbClr val="000000"/>
              </a:solidFill>
              <a:latin typeface="Times New Roman"/>
              <a:ea typeface="Times New Roman"/>
            </a:endParaRPr>
          </a:p>
          <a:p>
            <a:pPr marL="0" indent="0">
              <a:lnSpc>
                <a:spcPct val="100000"/>
              </a:lnSpc>
              <a:spcBef>
                <a:spcPts val="0"/>
              </a:spcBef>
              <a:buNone/>
            </a:pPr>
            <a:r>
              <a:rPr lang="es-PE" sz="1100" dirty="0">
                <a:solidFill>
                  <a:srgbClr val="000000"/>
                </a:solidFill>
                <a:latin typeface="Times New Roman"/>
                <a:ea typeface="Times New Roman"/>
              </a:rPr>
              <a:t>          Washington, D.C. 20250-9410; </a:t>
            </a:r>
            <a:endParaRPr lang="en-US" sz="1100" dirty="0">
              <a:solidFill>
                <a:srgbClr val="000000"/>
              </a:solidFill>
              <a:latin typeface="Times New Roman"/>
              <a:ea typeface="Times New Roman"/>
            </a:endParaRPr>
          </a:p>
          <a:p>
            <a:pPr marL="0" indent="0">
              <a:lnSpc>
                <a:spcPct val="100000"/>
              </a:lnSpc>
              <a:spcBef>
                <a:spcPts val="0"/>
              </a:spcBef>
              <a:buNone/>
            </a:pPr>
            <a:r>
              <a:rPr lang="es-PE" sz="1100" dirty="0">
                <a:solidFill>
                  <a:srgbClr val="000000"/>
                </a:solidFill>
                <a:latin typeface="Times New Roman"/>
                <a:ea typeface="Times New Roman"/>
              </a:rPr>
              <a:t> </a:t>
            </a:r>
            <a:endParaRPr lang="en-US" sz="1100" dirty="0">
              <a:solidFill>
                <a:srgbClr val="000000"/>
              </a:solidFill>
              <a:latin typeface="Times New Roman"/>
              <a:ea typeface="Times New Roman"/>
            </a:endParaRPr>
          </a:p>
          <a:p>
            <a:pPr marL="0" indent="0">
              <a:lnSpc>
                <a:spcPct val="100000"/>
              </a:lnSpc>
              <a:spcBef>
                <a:spcPts val="0"/>
              </a:spcBef>
              <a:buNone/>
            </a:pPr>
            <a:r>
              <a:rPr lang="es-PE" sz="1100" dirty="0">
                <a:latin typeface="Times New Roman"/>
                <a:ea typeface="Times New Roman"/>
              </a:rPr>
              <a:t>(2)      fax: (202) 690-7442; o </a:t>
            </a:r>
            <a:endParaRPr lang="en-US" sz="1100" dirty="0">
              <a:latin typeface="Times New Roman"/>
              <a:ea typeface="Times New Roman"/>
            </a:endParaRPr>
          </a:p>
          <a:p>
            <a:pPr marL="0" indent="0">
              <a:lnSpc>
                <a:spcPct val="100000"/>
              </a:lnSpc>
              <a:spcBef>
                <a:spcPts val="0"/>
              </a:spcBef>
              <a:buNone/>
            </a:pPr>
            <a:r>
              <a:rPr lang="es-PE" sz="1100" dirty="0">
                <a:solidFill>
                  <a:srgbClr val="000000"/>
                </a:solidFill>
                <a:latin typeface="Times New Roman"/>
                <a:ea typeface="Times New Roman"/>
              </a:rPr>
              <a:t> </a:t>
            </a:r>
            <a:endParaRPr lang="en-US" sz="1100" dirty="0">
              <a:solidFill>
                <a:srgbClr val="000000"/>
              </a:solidFill>
              <a:latin typeface="Times New Roman"/>
              <a:ea typeface="Times New Roman"/>
            </a:endParaRPr>
          </a:p>
          <a:p>
            <a:pPr marL="0" indent="0">
              <a:lnSpc>
                <a:spcPct val="100000"/>
              </a:lnSpc>
              <a:spcBef>
                <a:spcPts val="0"/>
              </a:spcBef>
              <a:buNone/>
            </a:pPr>
            <a:r>
              <a:rPr lang="es-PE" sz="1100" dirty="0">
                <a:latin typeface="Times New Roman"/>
                <a:ea typeface="Times New Roman"/>
              </a:rPr>
              <a:t>(3)      correo electrónico: </a:t>
            </a:r>
            <a:r>
              <a:rPr lang="es-PE" sz="1100" dirty="0">
                <a:solidFill>
                  <a:schemeClr val="accent1"/>
                </a:solidFill>
                <a:latin typeface="Times New Roman"/>
                <a:ea typeface="Times New Roman"/>
                <a:hlinkClick r:id="rId6">
                  <a:extLst>
                    <a:ext uri="{A12FA001-AC4F-418D-AE19-62706E023703}">
                      <ahyp:hlinkClr xmlns:ahyp="http://schemas.microsoft.com/office/drawing/2018/hyperlinkcolor" xmlns="" val="tx"/>
                    </a:ext>
                  </a:extLst>
                </a:hlinkClick>
              </a:rPr>
              <a:t>program.intake@usda.gov</a:t>
            </a:r>
            <a:r>
              <a:rPr lang="es-PE" sz="1100" dirty="0">
                <a:latin typeface="Times New Roman"/>
                <a:ea typeface="Times New Roman"/>
              </a:rPr>
              <a:t>. </a:t>
            </a:r>
            <a:endParaRPr lang="en-US" sz="1100" dirty="0">
              <a:latin typeface="Times New Roman"/>
              <a:ea typeface="Times New Roman"/>
            </a:endParaRPr>
          </a:p>
          <a:p>
            <a:pPr marL="0" indent="0">
              <a:lnSpc>
                <a:spcPct val="100000"/>
              </a:lnSpc>
              <a:spcBef>
                <a:spcPts val="0"/>
              </a:spcBef>
              <a:buNone/>
            </a:pPr>
            <a:r>
              <a:rPr lang="es-PE" sz="1100" dirty="0">
                <a:latin typeface="Times New Roman"/>
                <a:ea typeface="Times New Roman"/>
              </a:rPr>
              <a:t> </a:t>
            </a:r>
            <a:endParaRPr lang="en-US" sz="1100" dirty="0">
              <a:latin typeface="Times New Roman"/>
              <a:ea typeface="Times New Roman"/>
            </a:endParaRPr>
          </a:p>
          <a:p>
            <a:pPr marL="0" indent="0">
              <a:lnSpc>
                <a:spcPct val="100000"/>
              </a:lnSpc>
              <a:spcBef>
                <a:spcPts val="0"/>
              </a:spcBef>
              <a:buNone/>
            </a:pPr>
            <a:r>
              <a:rPr lang="es-PE" sz="1100" dirty="0">
                <a:latin typeface="Times New Roman"/>
                <a:ea typeface="Times New Roman"/>
              </a:rPr>
              <a:t>Esta institución es un proveedor que ofrece igualdad de oportunidades.</a:t>
            </a:r>
            <a:endParaRPr lang="en-US" sz="1100" dirty="0">
              <a:latin typeface="Times New Roman"/>
              <a:ea typeface="Times New Roman"/>
            </a:endParaRPr>
          </a:p>
          <a:p>
            <a:pPr marL="0" indent="0">
              <a:lnSpc>
                <a:spcPct val="100000"/>
              </a:lnSpc>
              <a:spcBef>
                <a:spcPts val="0"/>
              </a:spcBef>
              <a:buNone/>
            </a:pPr>
            <a:endParaRPr lang="en-US" sz="1200" dirty="0">
              <a:effectLst/>
              <a:latin typeface="Times New Roman"/>
              <a:ea typeface="Calibri"/>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18130913"/>
      </p:ext>
    </p:extLst>
  </p:cSld>
  <p:clrMapOvr>
    <a:masterClrMapping/>
  </p:clrMapOvr>
  <mc:AlternateContent xmlns:mc="http://schemas.openxmlformats.org/markup-compatibility/2006">
    <mc:Choice xmlns:p14="http://schemas.microsoft.com/office/powerpoint/2010/main" Requires="p14">
      <p:transition spd="slow" p14:dur="2000" advTm="9864"/>
    </mc:Choice>
    <mc:Fallback>
      <p:transition spd="slow" advTm="9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p:spPr>
        <p:txBody>
          <a:bodyPr/>
          <a:lstStyle/>
          <a:p>
            <a:fld id="{0F21A722-F559-4A1D-9079-8AFDA957A925}" type="slidenum">
              <a:rPr lang="en-US" smtClean="0"/>
              <a:pPr/>
              <a:t>19</a:t>
            </a:fld>
            <a:endParaRPr lang="en-US" dirty="0"/>
          </a:p>
        </p:txBody>
      </p:sp>
      <p:sp>
        <p:nvSpPr>
          <p:cNvPr id="24579" name="Rectangle 2"/>
          <p:cNvSpPr>
            <a:spLocks noGrp="1" noChangeArrowheads="1"/>
          </p:cNvSpPr>
          <p:nvPr>
            <p:ph type="title"/>
          </p:nvPr>
        </p:nvSpPr>
        <p:spPr/>
        <p:txBody>
          <a:bodyPr>
            <a:noAutofit/>
          </a:bodyPr>
          <a:lstStyle/>
          <a:p>
            <a:pPr algn="ctr" eaLnBrk="1" hangingPunct="1"/>
            <a:r>
              <a:rPr lang="en-US" sz="3600" dirty="0"/>
              <a:t>Nondiscrimination Statement Continued</a:t>
            </a:r>
          </a:p>
        </p:txBody>
      </p:sp>
      <p:sp>
        <p:nvSpPr>
          <p:cNvPr id="24580" name="Rectangle 3"/>
          <p:cNvSpPr>
            <a:spLocks noGrp="1" noChangeArrowheads="1"/>
          </p:cNvSpPr>
          <p:nvPr>
            <p:ph type="body" idx="1"/>
          </p:nvPr>
        </p:nvSpPr>
        <p:spPr>
          <a:xfrm>
            <a:off x="685800" y="1447800"/>
            <a:ext cx="7924800" cy="4800600"/>
          </a:xfrm>
        </p:spPr>
        <p:txBody>
          <a:bodyPr>
            <a:noAutofit/>
          </a:bodyPr>
          <a:lstStyle/>
          <a:p>
            <a:pPr marL="571500" indent="-457200">
              <a:lnSpc>
                <a:spcPct val="100000"/>
              </a:lnSpc>
              <a:spcBef>
                <a:spcPts val="0"/>
              </a:spcBef>
              <a:buFont typeface="Wingdings" panose="05000000000000000000" pitchFamily="2" charset="2"/>
              <a:buChar char="Ø"/>
            </a:pPr>
            <a:r>
              <a:rPr lang="en-US" dirty="0"/>
              <a:t>USDA Nondiscrimination Statement (NDS) </a:t>
            </a:r>
          </a:p>
          <a:p>
            <a:pPr marL="571500" indent="-457200">
              <a:lnSpc>
                <a:spcPct val="100000"/>
              </a:lnSpc>
              <a:spcBef>
                <a:spcPts val="0"/>
              </a:spcBef>
              <a:buFont typeface="Wingdings" panose="05000000000000000000" pitchFamily="2" charset="2"/>
              <a:buChar char="Ø"/>
            </a:pPr>
            <a:endParaRPr lang="en-US" dirty="0"/>
          </a:p>
          <a:p>
            <a:pPr marL="713232" lvl="1" indent="-342900">
              <a:lnSpc>
                <a:spcPct val="100000"/>
              </a:lnSpc>
              <a:spcBef>
                <a:spcPts val="0"/>
              </a:spcBef>
              <a:buFont typeface="Wingdings" panose="05000000000000000000" pitchFamily="2" charset="2"/>
              <a:buChar char="Ø"/>
            </a:pPr>
            <a:r>
              <a:rPr lang="en-US" dirty="0"/>
              <a:t>Short versions</a:t>
            </a:r>
          </a:p>
          <a:p>
            <a:pPr marL="950976" lvl="2" indent="-342900">
              <a:lnSpc>
                <a:spcPct val="100000"/>
              </a:lnSpc>
              <a:spcBef>
                <a:spcPts val="0"/>
              </a:spcBef>
              <a:buClr>
                <a:schemeClr val="accent1"/>
              </a:buClr>
              <a:buFont typeface="Wingdings" panose="05000000000000000000" pitchFamily="2" charset="2"/>
              <a:buChar char="Ø"/>
            </a:pPr>
            <a:r>
              <a:rPr lang="en-US" b="1" dirty="0">
                <a:ea typeface="Calibri"/>
              </a:rPr>
              <a:t>This institution is an equal opportunity provider.  </a:t>
            </a:r>
          </a:p>
          <a:p>
            <a:pPr marL="950976" lvl="2" indent="-342900">
              <a:lnSpc>
                <a:spcPct val="100000"/>
              </a:lnSpc>
              <a:spcBef>
                <a:spcPts val="0"/>
              </a:spcBef>
              <a:buClr>
                <a:schemeClr val="accent1"/>
              </a:buClr>
              <a:buFont typeface="Wingdings" panose="05000000000000000000" pitchFamily="2" charset="2"/>
              <a:buChar char="Ø"/>
            </a:pPr>
            <a:r>
              <a:rPr lang="es-PE" b="1" dirty="0">
                <a:ea typeface="Times New Roman"/>
              </a:rPr>
              <a:t>Esta institución es un proveedor que ofrece igualdad de oportunidades.  </a:t>
            </a:r>
            <a:r>
              <a:rPr lang="es-PE" dirty="0">
                <a:ea typeface="Times New Roman"/>
              </a:rPr>
              <a:t>(Spanish)</a:t>
            </a:r>
            <a:endParaRPr lang="en-US" b="1" dirty="0">
              <a:ea typeface="Calibri"/>
            </a:endParaRPr>
          </a:p>
          <a:p>
            <a:pPr marL="950976" lvl="2" indent="-342900">
              <a:lnSpc>
                <a:spcPct val="100000"/>
              </a:lnSpc>
              <a:spcBef>
                <a:spcPts val="0"/>
              </a:spcBef>
              <a:buClr>
                <a:schemeClr val="accent1"/>
              </a:buClr>
              <a:buFont typeface="Wingdings" panose="05000000000000000000" pitchFamily="2" charset="2"/>
              <a:buChar char="Ø"/>
            </a:pPr>
            <a:r>
              <a:rPr lang="en-US" dirty="0">
                <a:latin typeface="Lucida Sans Unicode" panose="020B0602030504020204" pitchFamily="34" charset="0"/>
                <a:cs typeface="Lucida Sans Unicode" panose="020B0602030504020204" pitchFamily="34" charset="0"/>
              </a:rPr>
              <a:t>*Can be </a:t>
            </a:r>
            <a:r>
              <a:rPr lang="en-US" dirty="0">
                <a:cs typeface="Lucida Sans Unicode" panose="020B0602030504020204" pitchFamily="34" charset="0"/>
              </a:rPr>
              <a:t>used</a:t>
            </a:r>
            <a:r>
              <a:rPr lang="en-US" dirty="0">
                <a:latin typeface="Lucida Sans Unicode" panose="020B0602030504020204" pitchFamily="34" charset="0"/>
                <a:cs typeface="Lucida Sans Unicode" panose="020B0602030504020204" pitchFamily="34" charset="0"/>
              </a:rPr>
              <a:t> in special circumstances only</a:t>
            </a:r>
            <a:endParaRPr lang="en-US" dirty="0"/>
          </a:p>
          <a:p>
            <a:pPr marL="713232" lvl="1" indent="-342900">
              <a:lnSpc>
                <a:spcPct val="100000"/>
              </a:lnSpc>
              <a:spcBef>
                <a:spcPts val="0"/>
              </a:spcBef>
              <a:buFont typeface="Wingdings" panose="05000000000000000000" pitchFamily="2" charset="2"/>
              <a:buChar char="Ø"/>
            </a:pPr>
            <a:r>
              <a:rPr lang="en-US" dirty="0"/>
              <a:t>Translations </a:t>
            </a:r>
          </a:p>
          <a:p>
            <a:pPr marL="950976" lvl="2" indent="-342900">
              <a:lnSpc>
                <a:spcPct val="100000"/>
              </a:lnSpc>
              <a:spcBef>
                <a:spcPts val="0"/>
              </a:spcBef>
              <a:buClr>
                <a:schemeClr val="accent1"/>
              </a:buClr>
              <a:buFont typeface="Wingdings" panose="05000000000000000000" pitchFamily="2" charset="2"/>
              <a:buChar char="Ø"/>
            </a:pPr>
            <a:r>
              <a:rPr lang="en-US" dirty="0"/>
              <a:t>Other languages are available on the FNS Civil Rights web page</a:t>
            </a:r>
          </a:p>
          <a:p>
            <a:pPr marL="950976" lvl="2" indent="-342900">
              <a:spcBef>
                <a:spcPts val="0"/>
              </a:spcBef>
              <a:buClr>
                <a:schemeClr val="accent1"/>
              </a:buClr>
              <a:buFont typeface="Wingdings" panose="05000000000000000000" pitchFamily="2" charset="2"/>
              <a:buChar char="Ø"/>
            </a:pPr>
            <a:r>
              <a:rPr lang="en-US" dirty="0">
                <a:hlinkClick r:id="rId5"/>
              </a:rPr>
              <a:t>FNS Nondiscrimination Statement</a:t>
            </a:r>
            <a:endParaRPr lang="en-US" dirty="0"/>
          </a:p>
          <a:p>
            <a:pPr marL="608076" lvl="2" indent="0">
              <a:lnSpc>
                <a:spcPct val="100000"/>
              </a:lnSpc>
              <a:spcBef>
                <a:spcPts val="0"/>
              </a:spcBef>
              <a:buClr>
                <a:schemeClr val="accent1"/>
              </a:buClr>
              <a:buNone/>
            </a:pPr>
            <a:endParaRPr lang="en-US" dirty="0"/>
          </a:p>
          <a:p>
            <a:pPr marL="608076" lvl="2" indent="0">
              <a:lnSpc>
                <a:spcPct val="100000"/>
              </a:lnSpc>
              <a:spcBef>
                <a:spcPts val="0"/>
              </a:spcBef>
              <a:buClr>
                <a:schemeClr val="accent1"/>
              </a:buClr>
              <a:buNone/>
            </a:pPr>
            <a:r>
              <a:rPr lang="en-US" dirty="0"/>
              <a:t>State agency also has a few posters in braille version.</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77891392"/>
      </p:ext>
    </p:extLst>
  </p:cSld>
  <p:clrMapOvr>
    <a:masterClrMapping/>
  </p:clrMapOvr>
  <mc:AlternateContent xmlns:mc="http://schemas.openxmlformats.org/markup-compatibility/2006">
    <mc:Choice xmlns:p14="http://schemas.microsoft.com/office/powerpoint/2010/main" Requires="p14">
      <p:transition spd="slow" p14:dur="2000" advTm="12551"/>
    </mc:Choice>
    <mc:Fallback>
      <p:transition spd="slow" advTm="12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t>Everyone has the right to file a civil rights complaint for federal and state protected bases.  </a:t>
            </a:r>
          </a:p>
          <a:p>
            <a:r>
              <a:rPr lang="en-US" dirty="0"/>
              <a:t>This presentation will give you the information needed to:</a:t>
            </a:r>
          </a:p>
          <a:p>
            <a:pPr marL="109728" indent="0">
              <a:buNone/>
            </a:pPr>
            <a:r>
              <a:rPr lang="en-US" dirty="0"/>
              <a:t>	-Understand civil rights.</a:t>
            </a:r>
          </a:p>
          <a:p>
            <a:pPr marL="109728" indent="0">
              <a:buNone/>
            </a:pPr>
            <a:r>
              <a:rPr lang="en-US" dirty="0"/>
              <a:t>	-Know what to do if you are given a civil 	rights complaint.</a:t>
            </a:r>
          </a:p>
          <a:p>
            <a:pPr marL="109728" indent="0">
              <a:buNone/>
            </a:pPr>
            <a:r>
              <a:rPr lang="en-US" dirty="0"/>
              <a:t>	-Offer customer service to the 	complainant.</a:t>
            </a:r>
          </a:p>
          <a:p>
            <a:pPr marL="109728" indent="0">
              <a:buNone/>
            </a:pPr>
            <a:r>
              <a:rPr lang="en-US" dirty="0"/>
              <a:t>	-Understand where to go for conflict 	resolution.   </a:t>
            </a:r>
          </a:p>
        </p:txBody>
      </p:sp>
      <p:sp>
        <p:nvSpPr>
          <p:cNvPr id="3" name="Title 2"/>
          <p:cNvSpPr>
            <a:spLocks noGrp="1"/>
          </p:cNvSpPr>
          <p:nvPr>
            <p:ph type="title"/>
          </p:nvPr>
        </p:nvSpPr>
        <p:spPr/>
        <p:txBody>
          <a:bodyPr/>
          <a:lstStyle/>
          <a:p>
            <a:pPr algn="ctr"/>
            <a:r>
              <a:rPr lang="en-US" dirty="0"/>
              <a:t>Civil Rights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01841909"/>
      </p:ext>
    </p:extLst>
  </p:cSld>
  <p:clrMapOvr>
    <a:masterClrMapping/>
  </p:clrMapOvr>
  <mc:AlternateContent xmlns:mc="http://schemas.openxmlformats.org/markup-compatibility/2006">
    <mc:Choice xmlns:p14="http://schemas.microsoft.com/office/powerpoint/2010/main" Requires="p14">
      <p:transition spd="slow" p14:dur="2000" advTm="24714"/>
    </mc:Choice>
    <mc:Fallback>
      <p:transition spd="slow" advTm="24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481328"/>
            <a:ext cx="5943600" cy="4525963"/>
          </a:xfrm>
        </p:spPr>
        <p:txBody>
          <a:bodyPr>
            <a:normAutofit lnSpcReduction="10000"/>
          </a:bodyPr>
          <a:lstStyle/>
          <a:p>
            <a:pPr marL="457200" indent="-457200">
              <a:lnSpc>
                <a:spcPct val="100000"/>
              </a:lnSpc>
              <a:spcBef>
                <a:spcPts val="0"/>
              </a:spcBef>
              <a:buFont typeface="Wingdings" panose="05000000000000000000" pitchFamily="2" charset="2"/>
              <a:buChar char="Ø"/>
              <a:tabLst>
                <a:tab pos="3997325" algn="l"/>
              </a:tabLst>
            </a:pPr>
            <a:r>
              <a:rPr lang="en-US" dirty="0"/>
              <a:t>Display the poster in central prominent locations for all to view</a:t>
            </a:r>
          </a:p>
          <a:p>
            <a:pPr lvl="1">
              <a:lnSpc>
                <a:spcPct val="100000"/>
              </a:lnSpc>
              <a:buSzPct val="68000"/>
              <a:buFont typeface="Wingdings" panose="05000000000000000000" pitchFamily="2" charset="2"/>
              <a:buChar char="Ø"/>
            </a:pPr>
            <a:r>
              <a:rPr lang="en-US" sz="2400" dirty="0"/>
              <a:t>In cafeterias, main offices, where meals are distributed</a:t>
            </a:r>
          </a:p>
          <a:p>
            <a:pPr marL="857250" indent="-457200">
              <a:lnSpc>
                <a:spcPct val="100000"/>
              </a:lnSpc>
              <a:spcBef>
                <a:spcPts val="0"/>
              </a:spcBef>
              <a:buFont typeface="Wingdings" panose="05000000000000000000" pitchFamily="2" charset="2"/>
              <a:buChar char="Ø"/>
            </a:pPr>
            <a:endParaRPr lang="en-US" dirty="0"/>
          </a:p>
          <a:p>
            <a:pPr>
              <a:lnSpc>
                <a:spcPct val="100000"/>
              </a:lnSpc>
              <a:buFont typeface="Wingdings" panose="05000000000000000000" pitchFamily="2" charset="2"/>
              <a:buChar char="Ø"/>
            </a:pPr>
            <a:r>
              <a:rPr lang="en-US" dirty="0"/>
              <a:t>AD-475A September 2019</a:t>
            </a:r>
          </a:p>
          <a:p>
            <a:pPr marL="393192" lvl="1" indent="0">
              <a:buNone/>
            </a:pPr>
            <a:endParaRPr lang="en-US" dirty="0"/>
          </a:p>
          <a:p>
            <a:pPr>
              <a:lnSpc>
                <a:spcPct val="100000"/>
              </a:lnSpc>
              <a:buFont typeface="Wingdings" panose="05000000000000000000" pitchFamily="2" charset="2"/>
              <a:buChar char="Ø"/>
              <a:tabLst>
                <a:tab pos="5545138" algn="l"/>
              </a:tabLst>
            </a:pPr>
            <a:r>
              <a:rPr lang="en-US" dirty="0"/>
              <a:t>Poster reflects current graphic </a:t>
            </a:r>
          </a:p>
          <a:p>
            <a:pPr marL="350838" indent="0">
              <a:lnSpc>
                <a:spcPct val="100000"/>
              </a:lnSpc>
              <a:buNone/>
            </a:pPr>
            <a:endParaRPr lang="en-US" dirty="0"/>
          </a:p>
          <a:p>
            <a:pPr marL="350838" indent="0">
              <a:lnSpc>
                <a:spcPct val="100000"/>
              </a:lnSpc>
              <a:buNone/>
            </a:pPr>
            <a:r>
              <a:rPr lang="en-US" dirty="0"/>
              <a:t>	</a:t>
            </a:r>
          </a:p>
          <a:p>
            <a:pPr marL="350838" indent="0">
              <a:lnSpc>
                <a:spcPct val="100000"/>
              </a:lnSpc>
              <a:buNone/>
            </a:pPr>
            <a:endParaRPr lang="en-US" dirty="0"/>
          </a:p>
        </p:txBody>
      </p:sp>
      <p:sp>
        <p:nvSpPr>
          <p:cNvPr id="3" name="Slide Number Placeholder 2"/>
          <p:cNvSpPr>
            <a:spLocks noGrp="1"/>
          </p:cNvSpPr>
          <p:nvPr>
            <p:ph type="sldNum" sz="quarter" idx="12"/>
          </p:nvPr>
        </p:nvSpPr>
        <p:spPr/>
        <p:txBody>
          <a:bodyPr/>
          <a:lstStyle/>
          <a:p>
            <a:pPr>
              <a:defRPr/>
            </a:pPr>
            <a:fld id="{47E394F6-A0B4-42E2-95F4-25100D3EAD03}" type="slidenum">
              <a:rPr lang="en-US" smtClean="0"/>
              <a:pPr>
                <a:defRPr/>
              </a:pPr>
              <a:t>20</a:t>
            </a:fld>
            <a:endParaRPr lang="en-US" dirty="0"/>
          </a:p>
        </p:txBody>
      </p:sp>
      <p:sp>
        <p:nvSpPr>
          <p:cNvPr id="4" name="Title 3"/>
          <p:cNvSpPr>
            <a:spLocks noGrp="1"/>
          </p:cNvSpPr>
          <p:nvPr>
            <p:ph type="title"/>
          </p:nvPr>
        </p:nvSpPr>
        <p:spPr/>
        <p:txBody>
          <a:bodyPr/>
          <a:lstStyle/>
          <a:p>
            <a:pPr algn="ctr"/>
            <a:r>
              <a:rPr lang="en-US" dirty="0"/>
              <a:t>“And Justice For All” Poster</a:t>
            </a:r>
          </a:p>
        </p:txBody>
      </p:sp>
      <p:pic>
        <p:nvPicPr>
          <p:cNvPr id="5" name="Picture 4" title="And Jus"/>
          <p:cNvPicPr>
            <a:picLocks noChangeAspect="1"/>
          </p:cNvPicPr>
          <p:nvPr/>
        </p:nvPicPr>
        <p:blipFill>
          <a:blip r:embed="rId5"/>
          <a:stretch>
            <a:fillRect/>
          </a:stretch>
        </p:blipFill>
        <p:spPr>
          <a:xfrm>
            <a:off x="5777900" y="1118638"/>
            <a:ext cx="3235131" cy="5289306"/>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09707855"/>
      </p:ext>
    </p:extLst>
  </p:cSld>
  <p:clrMapOvr>
    <a:masterClrMapping/>
  </p:clrMapOvr>
  <mc:AlternateContent xmlns:mc="http://schemas.openxmlformats.org/markup-compatibility/2006">
    <mc:Choice xmlns:p14="http://schemas.microsoft.com/office/powerpoint/2010/main" Requires="p14">
      <p:transition spd="slow" p14:dur="2000" advTm="33758"/>
    </mc:Choice>
    <mc:Fallback>
      <p:transition spd="slow" advTm="33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a:lnSpc>
                <a:spcPct val="90000"/>
              </a:lnSpc>
              <a:buFont typeface="Arial" panose="020B0604020202020204" pitchFamily="34" charset="0"/>
              <a:buChar char="•"/>
            </a:pPr>
            <a:r>
              <a:rPr lang="en-US" sz="2300" u="sng" dirty="0"/>
              <a:t>Purpose</a:t>
            </a:r>
            <a:r>
              <a:rPr lang="en-US" sz="2300" dirty="0"/>
              <a:t>: To determine how effectively FNS programs are reaching potentially eligible persons and beneficiaries</a:t>
            </a:r>
          </a:p>
          <a:p>
            <a:pPr>
              <a:lnSpc>
                <a:spcPct val="90000"/>
              </a:lnSpc>
              <a:buFont typeface="Arial" panose="020B0604020202020204" pitchFamily="34" charset="0"/>
              <a:buChar char="•"/>
            </a:pPr>
            <a:endParaRPr lang="en-US" sz="2300" dirty="0"/>
          </a:p>
          <a:p>
            <a:pPr>
              <a:lnSpc>
                <a:spcPct val="90000"/>
              </a:lnSpc>
              <a:buFont typeface="Arial" panose="020B0604020202020204" pitchFamily="34" charset="0"/>
              <a:buChar char="•"/>
            </a:pPr>
            <a:r>
              <a:rPr lang="en-US" sz="2300" dirty="0"/>
              <a:t>As a means of monitoring civil rights compliance, state agencies shall establish a system for the collection of race/ethnicity data of each person applying for and receiving benefits.</a:t>
            </a:r>
          </a:p>
          <a:p>
            <a:pPr>
              <a:lnSpc>
                <a:spcPct val="90000"/>
              </a:lnSpc>
              <a:buFont typeface="Arial" panose="020B0604020202020204" pitchFamily="34" charset="0"/>
              <a:buChar char="•"/>
            </a:pPr>
            <a:endParaRPr lang="en-US" sz="2300" dirty="0"/>
          </a:p>
          <a:p>
            <a:pPr>
              <a:lnSpc>
                <a:spcPct val="90000"/>
              </a:lnSpc>
              <a:buFont typeface="Arial" panose="020B0604020202020204" pitchFamily="34" charset="0"/>
              <a:buChar char="•"/>
            </a:pPr>
            <a:r>
              <a:rPr lang="en-US" sz="2300" dirty="0"/>
              <a:t>Applicants shall be assured that the information is required for and used for statistical purposes only and has no effect on eligibility criteria.</a:t>
            </a:r>
          </a:p>
          <a:p>
            <a:pPr>
              <a:lnSpc>
                <a:spcPct val="90000"/>
              </a:lnSpc>
              <a:buFont typeface="Arial" panose="020B0604020202020204" pitchFamily="34" charset="0"/>
              <a:buChar char="•"/>
            </a:pPr>
            <a:endParaRPr lang="en-US" sz="2300" dirty="0"/>
          </a:p>
          <a:p>
            <a:pPr>
              <a:lnSpc>
                <a:spcPct val="90000"/>
              </a:lnSpc>
              <a:buFont typeface="Arial" panose="020B0604020202020204" pitchFamily="34" charset="0"/>
              <a:buChar char="•"/>
            </a:pPr>
            <a:r>
              <a:rPr lang="en-US" sz="2300" dirty="0"/>
              <a:t>Case workers are required to collect the data at the point of application. </a:t>
            </a:r>
          </a:p>
          <a:p>
            <a:pPr>
              <a:lnSpc>
                <a:spcPct val="90000"/>
              </a:lnSpc>
            </a:pPr>
            <a:endParaRPr lang="en-US" sz="2500" dirty="0"/>
          </a:p>
          <a:p>
            <a:pPr eaLnBrk="1" hangingPunct="1"/>
            <a:endParaRPr lang="en-US" dirty="0"/>
          </a:p>
          <a:p>
            <a:pPr>
              <a:lnSpc>
                <a:spcPct val="90000"/>
              </a:lnSpc>
            </a:pPr>
            <a:endParaRPr lang="en-US" dirty="0"/>
          </a:p>
          <a:p>
            <a:pPr>
              <a:lnSpc>
                <a:spcPct val="90000"/>
              </a:lnSpc>
            </a:pPr>
            <a:endParaRPr lang="en-US" dirty="0"/>
          </a:p>
          <a:p>
            <a:endParaRPr lang="en-US" dirty="0"/>
          </a:p>
        </p:txBody>
      </p:sp>
      <p:sp>
        <p:nvSpPr>
          <p:cNvPr id="4" name="Slide Number Placeholder 3"/>
          <p:cNvSpPr>
            <a:spLocks noGrp="1"/>
          </p:cNvSpPr>
          <p:nvPr>
            <p:ph type="sldNum" sz="quarter" idx="12"/>
          </p:nvPr>
        </p:nvSpPr>
        <p:spPr/>
        <p:txBody>
          <a:bodyPr/>
          <a:lstStyle/>
          <a:p>
            <a:pPr>
              <a:defRPr/>
            </a:pPr>
            <a:fld id="{E8139BB8-6987-4D1E-A9A8-5B6248028CDA}" type="slidenum">
              <a:rPr lang="en-US" smtClean="0"/>
              <a:pPr>
                <a:defRPr/>
              </a:pPr>
              <a:t>21</a:t>
            </a:fld>
            <a:endParaRPr lang="en-US" dirty="0"/>
          </a:p>
        </p:txBody>
      </p:sp>
      <p:sp>
        <p:nvSpPr>
          <p:cNvPr id="2" name="Title 1"/>
          <p:cNvSpPr>
            <a:spLocks noGrp="1"/>
          </p:cNvSpPr>
          <p:nvPr>
            <p:ph type="title"/>
          </p:nvPr>
        </p:nvSpPr>
        <p:spPr/>
        <p:txBody>
          <a:bodyPr>
            <a:normAutofit/>
          </a:bodyPr>
          <a:lstStyle/>
          <a:p>
            <a:pPr algn="ctr"/>
            <a:r>
              <a:rPr lang="en-US" sz="3700" dirty="0"/>
              <a:t>Race/Ethnicity Data Collection</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448932"/>
      </p:ext>
    </p:extLst>
  </p:cSld>
  <p:clrMapOvr>
    <a:masterClrMapping/>
  </p:clrMapOvr>
  <mc:AlternateContent xmlns:mc="http://schemas.openxmlformats.org/markup-compatibility/2006">
    <mc:Choice xmlns:p14="http://schemas.microsoft.com/office/powerpoint/2010/main" Requires="p14">
      <p:transition spd="slow" p14:dur="2000" advTm="31109"/>
    </mc:Choice>
    <mc:Fallback>
      <p:transition spd="slow" advTm="31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90000"/>
              </a:lnSpc>
              <a:buClr>
                <a:schemeClr val="bg2">
                  <a:lumMod val="75000"/>
                </a:schemeClr>
              </a:buClr>
              <a:buSzPct val="89000"/>
              <a:buFont typeface="Arial" panose="020B0604020202020204" pitchFamily="34" charset="0"/>
              <a:buChar char="•"/>
            </a:pPr>
            <a:r>
              <a:rPr lang="en-US" sz="2500" dirty="0"/>
              <a:t>If an applicant/parent does not consent to the self-identification method, the caseworker will, through visual observation, determine the applicant’s race or ethnicity and mark applicable category.</a:t>
            </a:r>
          </a:p>
          <a:p>
            <a:pPr lvl="1">
              <a:lnSpc>
                <a:spcPct val="90000"/>
              </a:lnSpc>
              <a:buClr>
                <a:schemeClr val="bg2">
                  <a:lumMod val="75000"/>
                </a:schemeClr>
              </a:buClr>
              <a:buSzPct val="89000"/>
              <a:buFont typeface="Arial" panose="020B0604020202020204" pitchFamily="34" charset="0"/>
              <a:buChar char="•"/>
            </a:pPr>
            <a:r>
              <a:rPr lang="en-US" u="sng" dirty="0">
                <a:solidFill>
                  <a:srgbClr val="0033CC"/>
                </a:solidFill>
              </a:rPr>
              <a:t>Children are not to be surveyed</a:t>
            </a:r>
            <a:r>
              <a:rPr lang="en-US" dirty="0"/>
              <a:t>.</a:t>
            </a:r>
          </a:p>
          <a:p>
            <a:pPr lvl="1">
              <a:lnSpc>
                <a:spcPct val="90000"/>
              </a:lnSpc>
              <a:buClr>
                <a:schemeClr val="bg2">
                  <a:lumMod val="75000"/>
                </a:schemeClr>
              </a:buClr>
              <a:buSzPct val="89000"/>
              <a:buFont typeface="Arial" panose="020B0604020202020204" pitchFamily="34" charset="0"/>
              <a:buChar char="•"/>
            </a:pPr>
            <a:endParaRPr lang="en-US" dirty="0"/>
          </a:p>
          <a:p>
            <a:pPr marL="346075" lvl="1" indent="-346075" eaLnBrk="1" hangingPunct="1">
              <a:buClr>
                <a:schemeClr val="bg2">
                  <a:lumMod val="75000"/>
                </a:schemeClr>
              </a:buClr>
              <a:buSzPct val="89000"/>
              <a:buFont typeface="Arial" panose="020B0604020202020204" pitchFamily="34" charset="0"/>
              <a:buChar char="•"/>
            </a:pPr>
            <a:r>
              <a:rPr lang="en-US" sz="2500" dirty="0"/>
              <a:t>State and local agencies should compare their participant data with potentially eligible persons within their service areas</a:t>
            </a:r>
          </a:p>
          <a:p>
            <a:pPr>
              <a:buNone/>
            </a:pPr>
            <a:endParaRPr lang="en-US" dirty="0"/>
          </a:p>
        </p:txBody>
      </p:sp>
      <p:sp>
        <p:nvSpPr>
          <p:cNvPr id="4" name="Slide Number Placeholder 3"/>
          <p:cNvSpPr>
            <a:spLocks noGrp="1"/>
          </p:cNvSpPr>
          <p:nvPr>
            <p:ph type="sldNum" sz="quarter" idx="12"/>
          </p:nvPr>
        </p:nvSpPr>
        <p:spPr/>
        <p:txBody>
          <a:bodyPr/>
          <a:lstStyle/>
          <a:p>
            <a:pPr>
              <a:defRPr/>
            </a:pPr>
            <a:fld id="{0D7D7E34-D3AE-46D9-8BC5-0BC666656BA2}" type="slidenum">
              <a:rPr lang="en-US" smtClean="0"/>
              <a:pPr>
                <a:defRPr/>
              </a:pPr>
              <a:t>22</a:t>
            </a:fld>
            <a:endParaRPr lang="en-US" dirty="0"/>
          </a:p>
        </p:txBody>
      </p:sp>
      <p:sp>
        <p:nvSpPr>
          <p:cNvPr id="2" name="Title 1"/>
          <p:cNvSpPr>
            <a:spLocks noGrp="1"/>
          </p:cNvSpPr>
          <p:nvPr>
            <p:ph type="title"/>
          </p:nvPr>
        </p:nvSpPr>
        <p:spPr/>
        <p:txBody>
          <a:bodyPr>
            <a:normAutofit/>
          </a:bodyPr>
          <a:lstStyle/>
          <a:p>
            <a:pPr algn="ctr"/>
            <a:r>
              <a:rPr lang="en-US" sz="3700" dirty="0"/>
              <a:t>Race/Ethnicity Data Collection</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25736868"/>
      </p:ext>
    </p:extLst>
  </p:cSld>
  <p:clrMapOvr>
    <a:masterClrMapping/>
  </p:clrMapOvr>
  <mc:AlternateContent xmlns:mc="http://schemas.openxmlformats.org/markup-compatibility/2006">
    <mc:Choice xmlns:p14="http://schemas.microsoft.com/office/powerpoint/2010/main" Requires="p14">
      <p:transition spd="slow" p14:dur="2000" advTm="19269"/>
    </mc:Choice>
    <mc:Fallback>
      <p:transition spd="slow" advTm="19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3"/>
          <p:cNvSpPr>
            <a:spLocks noGrp="1" noChangeArrowheads="1"/>
          </p:cNvSpPr>
          <p:nvPr>
            <p:ph idx="1"/>
          </p:nvPr>
        </p:nvSpPr>
        <p:spPr/>
        <p:txBody>
          <a:bodyPr>
            <a:normAutofit lnSpcReduction="10000"/>
          </a:bodyPr>
          <a:lstStyle/>
          <a:p>
            <a:pPr eaLnBrk="1" hangingPunct="1">
              <a:buFont typeface="Arial" panose="020B0604020202020204" pitchFamily="34" charset="0"/>
              <a:buChar char="•"/>
            </a:pPr>
            <a:r>
              <a:rPr lang="en-US" sz="2300" dirty="0"/>
              <a:t>In instances where race/ethnicity data is collected via online systems, provisions must be made for applicants/ participants to self-identify.  The ability to verify this data by some manner of signing a printout, etc., must be available.</a:t>
            </a:r>
          </a:p>
          <a:p>
            <a:pPr eaLnBrk="1" hangingPunct="1">
              <a:buFont typeface="Arial" panose="020B0604020202020204" pitchFamily="34" charset="0"/>
              <a:buChar char="•"/>
            </a:pPr>
            <a:r>
              <a:rPr lang="en-US" sz="2300" dirty="0"/>
              <a:t>Data must be collected/retained by the service delivery point for each program as specified in the program regulations, instructions, policies and guidelines.</a:t>
            </a:r>
          </a:p>
          <a:p>
            <a:pPr eaLnBrk="1" hangingPunct="1">
              <a:buFont typeface="Arial" panose="020B0604020202020204" pitchFamily="34" charset="0"/>
              <a:buChar char="•"/>
            </a:pPr>
            <a:r>
              <a:rPr lang="en-US" sz="2300" dirty="0"/>
              <a:t>Records must be maintained for 3 + current years.</a:t>
            </a:r>
          </a:p>
          <a:p>
            <a:pPr eaLnBrk="1" hangingPunct="1">
              <a:buFont typeface="Arial" panose="020B0604020202020204" pitchFamily="34" charset="0"/>
              <a:buChar char="•"/>
            </a:pPr>
            <a:r>
              <a:rPr lang="en-US" sz="2300" dirty="0"/>
              <a:t>Access restricted only to authorized personnel.</a:t>
            </a:r>
          </a:p>
          <a:p>
            <a:pPr eaLnBrk="1" hangingPunct="1">
              <a:buFont typeface="Arial" panose="020B0604020202020204" pitchFamily="34" charset="0"/>
              <a:buChar char="•"/>
            </a:pPr>
            <a:r>
              <a:rPr lang="en-US" sz="2300" dirty="0"/>
              <a:t>Complete reports and submit data, as required to FNS.</a:t>
            </a:r>
          </a:p>
          <a:p>
            <a:pPr eaLnBrk="1" hangingPunct="1">
              <a:lnSpc>
                <a:spcPct val="80000"/>
              </a:lnSpc>
              <a:tabLst>
                <a:tab pos="404813" algn="l"/>
              </a:tabLst>
            </a:pPr>
            <a:endParaRPr lang="en-US" sz="2000" dirty="0"/>
          </a:p>
          <a:p>
            <a:pPr eaLnBrk="1" hangingPunct="1">
              <a:lnSpc>
                <a:spcPct val="80000"/>
              </a:lnSpc>
              <a:tabLst>
                <a:tab pos="404813" algn="l"/>
              </a:tabLst>
            </a:pPr>
            <a:endParaRPr lang="en-US" sz="2000" dirty="0"/>
          </a:p>
        </p:txBody>
      </p:sp>
      <p:sp>
        <p:nvSpPr>
          <p:cNvPr id="4" name="Slide Number Placeholder 3"/>
          <p:cNvSpPr>
            <a:spLocks noGrp="1"/>
          </p:cNvSpPr>
          <p:nvPr>
            <p:ph type="sldNum" sz="quarter" idx="12"/>
          </p:nvPr>
        </p:nvSpPr>
        <p:spPr/>
        <p:txBody>
          <a:bodyPr/>
          <a:lstStyle/>
          <a:p>
            <a:pPr>
              <a:defRPr/>
            </a:pPr>
            <a:fld id="{0D7D7E34-D3AE-46D9-8BC5-0BC666656BA2}" type="slidenum">
              <a:rPr lang="en-US" smtClean="0"/>
              <a:pPr>
                <a:defRPr/>
              </a:pPr>
              <a:t>23</a:t>
            </a:fld>
            <a:endParaRPr lang="en-US" dirty="0"/>
          </a:p>
        </p:txBody>
      </p:sp>
      <p:sp>
        <p:nvSpPr>
          <p:cNvPr id="32771" name="Rectangle 2"/>
          <p:cNvSpPr>
            <a:spLocks noGrp="1" noChangeArrowheads="1"/>
          </p:cNvSpPr>
          <p:nvPr>
            <p:ph type="title"/>
          </p:nvPr>
        </p:nvSpPr>
        <p:spPr/>
        <p:txBody>
          <a:bodyPr>
            <a:normAutofit/>
          </a:bodyPr>
          <a:lstStyle/>
          <a:p>
            <a:pPr algn="ctr" eaLnBrk="1" hangingPunct="1"/>
            <a:r>
              <a:rPr lang="en-US" sz="3700" dirty="0"/>
              <a:t>Race/Ethnicity Data Collection</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76115899"/>
      </p:ext>
    </p:extLst>
  </p:cSld>
  <p:clrMapOvr>
    <a:masterClrMapping/>
  </p:clrMapOvr>
  <mc:AlternateContent xmlns:mc="http://schemas.openxmlformats.org/markup-compatibility/2006">
    <mc:Choice xmlns:p14="http://schemas.microsoft.com/office/powerpoint/2010/main" Requires="p14">
      <p:transition spd="slow" p14:dur="2000" advTm="16537"/>
    </mc:Choice>
    <mc:Fallback>
      <p:transition spd="slow" advTm="16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endParaRPr lang="en-US" sz="2800" dirty="0">
              <a:hlinkClick r:id="rId5"/>
            </a:endParaRPr>
          </a:p>
          <a:p>
            <a:r>
              <a:rPr lang="en-US" dirty="0"/>
              <a:t>Visual observation and identification is no longer an allowable practice for program operations to use during the collection of race or ethnicity data</a:t>
            </a:r>
          </a:p>
          <a:p>
            <a:pPr marL="109728" indent="0">
              <a:buNone/>
            </a:pPr>
            <a:endParaRPr lang="en-US" dirty="0"/>
          </a:p>
          <a:p>
            <a:r>
              <a:rPr lang="en-US" dirty="0"/>
              <a:t>Collection of Race and Ethnicity Data by Visual Observation and Identification in the Child and Adult Care Food Program and Summer Food Service Program – Policy Rescission (azureedge.net)</a:t>
            </a:r>
          </a:p>
          <a:p>
            <a:pPr marL="109728" indent="0">
              <a:buNone/>
            </a:pPr>
            <a:endParaRPr lang="en-US" sz="2800" dirty="0"/>
          </a:p>
          <a:p>
            <a:r>
              <a:rPr lang="en-US" dirty="0"/>
              <a:t>CACFP 11-2021         SFSP 07-2021</a:t>
            </a:r>
          </a:p>
        </p:txBody>
      </p:sp>
      <p:sp>
        <p:nvSpPr>
          <p:cNvPr id="3" name="Title 2"/>
          <p:cNvSpPr>
            <a:spLocks noGrp="1"/>
          </p:cNvSpPr>
          <p:nvPr>
            <p:ph type="title"/>
          </p:nvPr>
        </p:nvSpPr>
        <p:spPr/>
        <p:txBody>
          <a:bodyPr>
            <a:normAutofit fontScale="90000"/>
          </a:bodyPr>
          <a:lstStyle/>
          <a:p>
            <a:pPr algn="ctr"/>
            <a:r>
              <a:rPr lang="en-US" dirty="0"/>
              <a:t>IMPORTANT CHANGE FOR RACE/ETHNICITY DATA</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42000664"/>
      </p:ext>
    </p:extLst>
  </p:cSld>
  <p:clrMapOvr>
    <a:masterClrMapping/>
  </p:clrMapOvr>
  <mc:AlternateContent xmlns:mc="http://schemas.openxmlformats.org/markup-compatibility/2006">
    <mc:Choice xmlns:p14="http://schemas.microsoft.com/office/powerpoint/2010/main" Requires="p14">
      <p:transition spd="slow" p14:dur="2000" advTm="15479"/>
    </mc:Choice>
    <mc:Fallback>
      <p:transition spd="slow" advTm="15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3"/>
          <p:cNvSpPr>
            <a:spLocks noGrp="1" noChangeArrowheads="1"/>
          </p:cNvSpPr>
          <p:nvPr>
            <p:ph idx="1"/>
          </p:nvPr>
        </p:nvSpPr>
        <p:spPr/>
        <p:txBody>
          <a:bodyPr/>
          <a:lstStyle/>
          <a:p>
            <a:pPr eaLnBrk="1" hangingPunct="1">
              <a:lnSpc>
                <a:spcPct val="90000"/>
              </a:lnSpc>
            </a:pPr>
            <a:endParaRPr lang="en-US" dirty="0"/>
          </a:p>
          <a:p>
            <a:pPr eaLnBrk="1" hangingPunct="1">
              <a:lnSpc>
                <a:spcPct val="90000"/>
              </a:lnSpc>
              <a:buFont typeface="Wingdings" charset="2"/>
              <a:buNone/>
            </a:pPr>
            <a:r>
              <a:rPr lang="en-US" dirty="0"/>
              <a:t>1. Ethnicity </a:t>
            </a:r>
          </a:p>
          <a:p>
            <a:pPr lvl="1" eaLnBrk="1" hangingPunct="1">
              <a:lnSpc>
                <a:spcPct val="90000"/>
              </a:lnSpc>
            </a:pPr>
            <a:r>
              <a:rPr lang="en-US" sz="2400" i="1" dirty="0"/>
              <a:t>Hispanic or Latino</a:t>
            </a:r>
          </a:p>
          <a:p>
            <a:pPr lvl="1" eaLnBrk="1" hangingPunct="1">
              <a:lnSpc>
                <a:spcPct val="90000"/>
              </a:lnSpc>
            </a:pPr>
            <a:r>
              <a:rPr lang="en-US" sz="2400" i="1" dirty="0"/>
              <a:t>Not Hispanic or Latino</a:t>
            </a:r>
          </a:p>
          <a:p>
            <a:pPr lvl="1" eaLnBrk="1" hangingPunct="1">
              <a:lnSpc>
                <a:spcPct val="90000"/>
              </a:lnSpc>
              <a:buNone/>
            </a:pPr>
            <a:endParaRPr lang="en-US" sz="2400" i="1" dirty="0"/>
          </a:p>
          <a:p>
            <a:pPr eaLnBrk="1" hangingPunct="1">
              <a:lnSpc>
                <a:spcPct val="90000"/>
              </a:lnSpc>
              <a:buFont typeface="Wingdings" charset="2"/>
              <a:buNone/>
            </a:pPr>
            <a:r>
              <a:rPr lang="en-US" dirty="0"/>
              <a:t>2.  Race (one or more of the following)</a:t>
            </a:r>
          </a:p>
          <a:p>
            <a:pPr lvl="1" eaLnBrk="1" hangingPunct="1">
              <a:lnSpc>
                <a:spcPct val="90000"/>
              </a:lnSpc>
            </a:pPr>
            <a:r>
              <a:rPr lang="en-US" sz="2400" i="1" dirty="0"/>
              <a:t>American Indian or Alaska Native</a:t>
            </a:r>
          </a:p>
          <a:p>
            <a:pPr lvl="1" eaLnBrk="1" hangingPunct="1">
              <a:lnSpc>
                <a:spcPct val="90000"/>
              </a:lnSpc>
            </a:pPr>
            <a:r>
              <a:rPr lang="en-US" sz="2400" i="1" dirty="0"/>
              <a:t>Asian</a:t>
            </a:r>
          </a:p>
          <a:p>
            <a:pPr lvl="1" eaLnBrk="1" hangingPunct="1">
              <a:lnSpc>
                <a:spcPct val="90000"/>
              </a:lnSpc>
            </a:pPr>
            <a:r>
              <a:rPr lang="en-US" sz="2400" i="1" dirty="0"/>
              <a:t>Black or African American</a:t>
            </a:r>
          </a:p>
          <a:p>
            <a:pPr lvl="1" eaLnBrk="1" hangingPunct="1">
              <a:lnSpc>
                <a:spcPct val="90000"/>
              </a:lnSpc>
            </a:pPr>
            <a:r>
              <a:rPr lang="en-US" sz="2400" i="1" dirty="0"/>
              <a:t>Native Hawaiian or Other Pacific Islander</a:t>
            </a:r>
          </a:p>
          <a:p>
            <a:pPr lvl="1" eaLnBrk="1" hangingPunct="1">
              <a:lnSpc>
                <a:spcPct val="90000"/>
              </a:lnSpc>
            </a:pPr>
            <a:r>
              <a:rPr lang="en-US" sz="2400" i="1" dirty="0"/>
              <a:t>White</a:t>
            </a:r>
          </a:p>
          <a:p>
            <a:pPr eaLnBrk="1" hangingPunct="1">
              <a:lnSpc>
                <a:spcPct val="90000"/>
              </a:lnSpc>
              <a:buFont typeface="Wingdings" charset="2"/>
              <a:buNone/>
            </a:pPr>
            <a:endParaRPr lang="en-US" i="1" dirty="0"/>
          </a:p>
          <a:p>
            <a:pPr eaLnBrk="1" hangingPunct="1">
              <a:lnSpc>
                <a:spcPct val="90000"/>
              </a:lnSpc>
              <a:buFont typeface="Wingdings" charset="2"/>
              <a:buNone/>
            </a:pPr>
            <a:endParaRPr lang="en-US" dirty="0"/>
          </a:p>
          <a:p>
            <a:pPr eaLnBrk="1" hangingPunct="1">
              <a:lnSpc>
                <a:spcPct val="90000"/>
              </a:lnSpc>
            </a:pPr>
            <a:endParaRPr lang="en-US" i="1" dirty="0"/>
          </a:p>
          <a:p>
            <a:pPr eaLnBrk="1" hangingPunct="1">
              <a:lnSpc>
                <a:spcPct val="90000"/>
              </a:lnSpc>
            </a:pPr>
            <a:endParaRPr lang="en-US" i="1" dirty="0"/>
          </a:p>
        </p:txBody>
      </p:sp>
      <p:sp>
        <p:nvSpPr>
          <p:cNvPr id="32770" name="Slide Number Placeholder 5"/>
          <p:cNvSpPr>
            <a:spLocks noGrp="1"/>
          </p:cNvSpPr>
          <p:nvPr>
            <p:ph type="sldNum" sz="quarter" idx="12"/>
          </p:nvPr>
        </p:nvSpPr>
        <p:spPr>
          <a:noFill/>
        </p:spPr>
        <p:txBody>
          <a:bodyPr/>
          <a:lstStyle/>
          <a:p>
            <a:fld id="{710DFFF6-252B-42DC-A97C-B33B09C36477}" type="slidenum">
              <a:rPr lang="en-US" smtClean="0"/>
              <a:pPr/>
              <a:t>25</a:t>
            </a:fld>
            <a:endParaRPr lang="en-US" dirty="0"/>
          </a:p>
        </p:txBody>
      </p:sp>
      <p:sp>
        <p:nvSpPr>
          <p:cNvPr id="32771" name="Rectangle 2"/>
          <p:cNvSpPr>
            <a:spLocks noGrp="1" noChangeArrowheads="1"/>
          </p:cNvSpPr>
          <p:nvPr>
            <p:ph type="title"/>
          </p:nvPr>
        </p:nvSpPr>
        <p:spPr/>
        <p:txBody>
          <a:bodyPr>
            <a:noAutofit/>
          </a:bodyPr>
          <a:lstStyle/>
          <a:p>
            <a:pPr algn="ctr" eaLnBrk="1" hangingPunct="1"/>
            <a:r>
              <a:rPr lang="en-US" sz="3700" dirty="0"/>
              <a:t>Race and Ethnicity Categories - </a:t>
            </a:r>
            <a:br>
              <a:rPr lang="en-US" sz="3700" dirty="0"/>
            </a:br>
            <a:r>
              <a:rPr lang="en-US" sz="3700" dirty="0"/>
              <a:t>Two Question Format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12917000"/>
      </p:ext>
    </p:extLst>
  </p:cSld>
  <p:clrMapOvr>
    <a:masterClrMapping/>
  </p:clrMapOvr>
  <mc:AlternateContent xmlns:mc="http://schemas.openxmlformats.org/markup-compatibility/2006">
    <mc:Choice xmlns:p14="http://schemas.microsoft.com/office/powerpoint/2010/main" Requires="p14">
      <p:transition spd="slow" p14:dur="2000" advTm="21482"/>
    </mc:Choice>
    <mc:Fallback>
      <p:transition spd="slow" advTm="21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3"/>
          <p:cNvSpPr>
            <a:spLocks noGrp="1" noChangeArrowheads="1"/>
          </p:cNvSpPr>
          <p:nvPr>
            <p:ph idx="1"/>
          </p:nvPr>
        </p:nvSpPr>
        <p:spPr>
          <a:xfrm>
            <a:off x="457200" y="1295400"/>
            <a:ext cx="8229600" cy="5029200"/>
          </a:xfrm>
        </p:spPr>
        <p:txBody>
          <a:bodyPr>
            <a:normAutofit fontScale="77500" lnSpcReduction="20000"/>
          </a:bodyPr>
          <a:lstStyle/>
          <a:p>
            <a:pPr eaLnBrk="1" hangingPunct="1">
              <a:lnSpc>
                <a:spcPct val="120000"/>
              </a:lnSpc>
              <a:spcBef>
                <a:spcPts val="0"/>
              </a:spcBef>
              <a:buFont typeface="Arial" panose="020B0604020202020204" pitchFamily="34" charset="0"/>
              <a:buChar char="•"/>
            </a:pPr>
            <a:endParaRPr lang="en-US" dirty="0"/>
          </a:p>
          <a:p>
            <a:pPr eaLnBrk="1" hangingPunct="1">
              <a:lnSpc>
                <a:spcPct val="120000"/>
              </a:lnSpc>
              <a:spcBef>
                <a:spcPts val="0"/>
              </a:spcBef>
              <a:buFont typeface="Arial" panose="020B0604020202020204" pitchFamily="34" charset="0"/>
              <a:buChar char="•"/>
            </a:pPr>
            <a:r>
              <a:rPr lang="en-US" dirty="0"/>
              <a:t>All civil rights complaints regarding the federally protected bases shall be accepted and forwarded to the Office of the Assistant Secretary for Civil Rights.</a:t>
            </a:r>
          </a:p>
          <a:p>
            <a:pPr eaLnBrk="1" hangingPunct="1">
              <a:lnSpc>
                <a:spcPct val="120000"/>
              </a:lnSpc>
              <a:spcBef>
                <a:spcPts val="0"/>
              </a:spcBef>
              <a:buFont typeface="Arial" panose="020B0604020202020204" pitchFamily="34" charset="0"/>
              <a:buChar char="•"/>
            </a:pPr>
            <a:endParaRPr lang="en-US" dirty="0"/>
          </a:p>
          <a:p>
            <a:pPr eaLnBrk="1" hangingPunct="1">
              <a:lnSpc>
                <a:spcPct val="120000"/>
              </a:lnSpc>
              <a:spcBef>
                <a:spcPts val="0"/>
              </a:spcBef>
              <a:buFont typeface="Arial" panose="020B0604020202020204" pitchFamily="34" charset="0"/>
              <a:buChar char="•"/>
            </a:pPr>
            <a:r>
              <a:rPr lang="en-US" dirty="0"/>
              <a:t>The individual must file complaint within 180 days from act of discrimination.</a:t>
            </a:r>
          </a:p>
          <a:p>
            <a:pPr eaLnBrk="1" hangingPunct="1">
              <a:lnSpc>
                <a:spcPct val="120000"/>
              </a:lnSpc>
              <a:spcBef>
                <a:spcPts val="0"/>
              </a:spcBef>
              <a:buFont typeface="Arial" panose="020B0604020202020204" pitchFamily="34" charset="0"/>
              <a:buChar char="•"/>
            </a:pPr>
            <a:endParaRPr lang="en-US" sz="1600" dirty="0"/>
          </a:p>
          <a:p>
            <a:pPr>
              <a:lnSpc>
                <a:spcPct val="120000"/>
              </a:lnSpc>
              <a:spcBef>
                <a:spcPts val="0"/>
              </a:spcBef>
              <a:buClrTx/>
              <a:buFont typeface="Arial" panose="020B0604020202020204" pitchFamily="34" charset="0"/>
              <a:buChar char="•"/>
            </a:pPr>
            <a:r>
              <a:rPr lang="en-US" dirty="0"/>
              <a:t>Referral to USDA is currently required for complaints on the six protected bases noted earlier. </a:t>
            </a:r>
          </a:p>
          <a:p>
            <a:pPr lvl="2">
              <a:lnSpc>
                <a:spcPct val="120000"/>
              </a:lnSpc>
              <a:spcBef>
                <a:spcPts val="0"/>
              </a:spcBef>
            </a:pPr>
            <a:r>
              <a:rPr lang="en-US" dirty="0"/>
              <a:t>FNS / State agency Complaint Processing MOU of 2016</a:t>
            </a:r>
          </a:p>
          <a:p>
            <a:pPr lvl="2">
              <a:lnSpc>
                <a:spcPct val="120000"/>
              </a:lnSpc>
              <a:spcBef>
                <a:spcPts val="0"/>
              </a:spcBef>
            </a:pPr>
            <a:r>
              <a:rPr lang="en-US" dirty="0"/>
              <a:t>Does your current agency policy/process reflect this?</a:t>
            </a:r>
          </a:p>
          <a:p>
            <a:pPr marL="109728" indent="0" eaLnBrk="1" hangingPunct="1">
              <a:lnSpc>
                <a:spcPct val="120000"/>
              </a:lnSpc>
              <a:spcBef>
                <a:spcPts val="0"/>
              </a:spcBef>
              <a:buNone/>
            </a:pPr>
            <a:endParaRPr lang="en-US" sz="1600" dirty="0"/>
          </a:p>
          <a:p>
            <a:pPr eaLnBrk="1" hangingPunct="1">
              <a:lnSpc>
                <a:spcPct val="120000"/>
              </a:lnSpc>
              <a:spcBef>
                <a:spcPts val="0"/>
              </a:spcBef>
              <a:buFont typeface="Arial" panose="020B0604020202020204" pitchFamily="34" charset="0"/>
              <a:buChar char="•"/>
            </a:pPr>
            <a:r>
              <a:rPr lang="en-US" dirty="0"/>
              <a:t>Complaints (either federal or state) may be written, verbal, or anonymous;</a:t>
            </a:r>
          </a:p>
          <a:p>
            <a:pPr eaLnBrk="1" hangingPunct="1">
              <a:lnSpc>
                <a:spcPct val="120000"/>
              </a:lnSpc>
              <a:spcBef>
                <a:spcPts val="0"/>
              </a:spcBef>
              <a:buFont typeface="Arial" panose="020B0604020202020204" pitchFamily="34" charset="0"/>
              <a:buChar char="•"/>
            </a:pPr>
            <a:endParaRPr lang="en-US" sz="1600" dirty="0"/>
          </a:p>
          <a:p>
            <a:pPr eaLnBrk="1" hangingPunct="1">
              <a:lnSpc>
                <a:spcPct val="120000"/>
              </a:lnSpc>
              <a:spcBef>
                <a:spcPts val="0"/>
              </a:spcBef>
              <a:buFont typeface="Arial" panose="020B0604020202020204" pitchFamily="34" charset="0"/>
              <a:buChar char="•"/>
            </a:pPr>
            <a:r>
              <a:rPr lang="en-US" dirty="0"/>
              <a:t>.</a:t>
            </a:r>
          </a:p>
          <a:p>
            <a:pPr eaLnBrk="1" hangingPunct="1">
              <a:lnSpc>
                <a:spcPct val="120000"/>
              </a:lnSpc>
              <a:spcBef>
                <a:spcPts val="0"/>
              </a:spcBef>
              <a:buFont typeface="Arial" panose="020B0604020202020204" pitchFamily="34" charset="0"/>
              <a:buChar char="•"/>
            </a:pPr>
            <a:endParaRPr lang="en-US" dirty="0"/>
          </a:p>
          <a:p>
            <a:pPr eaLnBrk="1" hangingPunct="1">
              <a:lnSpc>
                <a:spcPct val="120000"/>
              </a:lnSpc>
              <a:spcBef>
                <a:spcPts val="0"/>
              </a:spcBef>
              <a:buFont typeface="Arial" panose="020B0604020202020204" pitchFamily="34" charset="0"/>
              <a:buChar char="•"/>
            </a:pPr>
            <a:endParaRPr lang="en-US" dirty="0"/>
          </a:p>
          <a:p>
            <a:pPr eaLnBrk="1" hangingPunct="1">
              <a:buFont typeface="Arial" panose="020B0604020202020204" pitchFamily="34" charset="0"/>
              <a:buChar char="•"/>
            </a:pPr>
            <a:endParaRPr lang="en-US" dirty="0"/>
          </a:p>
          <a:p>
            <a:pPr eaLnBrk="1" hangingPunct="1">
              <a:buFont typeface="Arial" panose="020B0604020202020204" pitchFamily="34" charset="0"/>
              <a:buChar char="•"/>
            </a:pPr>
            <a:endParaRPr lang="en-US" dirty="0"/>
          </a:p>
        </p:txBody>
      </p:sp>
      <p:sp>
        <p:nvSpPr>
          <p:cNvPr id="44034" name="Slide Number Placeholder 5"/>
          <p:cNvSpPr>
            <a:spLocks noGrp="1"/>
          </p:cNvSpPr>
          <p:nvPr>
            <p:ph type="sldNum" sz="quarter" idx="12"/>
          </p:nvPr>
        </p:nvSpPr>
        <p:spPr>
          <a:noFill/>
        </p:spPr>
        <p:txBody>
          <a:bodyPr/>
          <a:lstStyle/>
          <a:p>
            <a:fld id="{57FD024F-06D8-40B2-82AE-1086DCE28E0C}" type="slidenum">
              <a:rPr lang="en-US" smtClean="0"/>
              <a:pPr/>
              <a:t>26</a:t>
            </a:fld>
            <a:endParaRPr lang="en-US" dirty="0"/>
          </a:p>
        </p:txBody>
      </p:sp>
      <p:sp>
        <p:nvSpPr>
          <p:cNvPr id="44035" name="Rectangle 2"/>
          <p:cNvSpPr>
            <a:spLocks noGrp="1" noChangeArrowheads="1"/>
          </p:cNvSpPr>
          <p:nvPr>
            <p:ph type="title"/>
          </p:nvPr>
        </p:nvSpPr>
        <p:spPr/>
        <p:txBody>
          <a:bodyPr>
            <a:normAutofit fontScale="90000"/>
          </a:bodyPr>
          <a:lstStyle/>
          <a:p>
            <a:pPr algn="ctr" eaLnBrk="1" hangingPunct="1"/>
            <a:r>
              <a:rPr lang="en-US" sz="3700" dirty="0"/>
              <a:t>Complaints of Discrimination</a:t>
            </a:r>
            <a:br>
              <a:rPr lang="en-US" sz="3700" dirty="0"/>
            </a:br>
            <a:r>
              <a:rPr lang="en-US" sz="3700" dirty="0"/>
              <a:t>USDA FNS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54169380"/>
      </p:ext>
    </p:extLst>
  </p:cSld>
  <p:clrMapOvr>
    <a:masterClrMapping/>
  </p:clrMapOvr>
  <mc:AlternateContent xmlns:mc="http://schemas.openxmlformats.org/markup-compatibility/2006">
    <mc:Choice xmlns:p14="http://schemas.microsoft.com/office/powerpoint/2010/main" Requires="p14">
      <p:transition spd="slow" p14:dur="2000" advTm="19431"/>
    </mc:Choice>
    <mc:Fallback>
      <p:transition spd="slow" advTm="19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a:t>Complaints regarding the state protected bases shall be accepted and forwarded to the NH Commission for Human Rights.</a:t>
            </a:r>
          </a:p>
          <a:p>
            <a:pPr marL="109728" indent="0">
              <a:buNone/>
            </a:pPr>
            <a:r>
              <a:rPr lang="en-US" dirty="0"/>
              <a:t>  </a:t>
            </a:r>
          </a:p>
          <a:p>
            <a:r>
              <a:rPr lang="en-US" dirty="0"/>
              <a:t>The individual must file complaint within 180 days from act of discrimination.</a:t>
            </a:r>
          </a:p>
          <a:p>
            <a:pPr marL="109728" indent="0">
              <a:buNone/>
            </a:pPr>
            <a:endParaRPr lang="en-US" dirty="0"/>
          </a:p>
          <a:p>
            <a:r>
              <a:rPr lang="en-US" dirty="0"/>
              <a:t>Referral to the NH Commission on Human Rights is required for complaints on the state protected bases noted earlier.</a:t>
            </a:r>
          </a:p>
          <a:p>
            <a:endParaRPr lang="en-US" dirty="0"/>
          </a:p>
          <a:p>
            <a:r>
              <a:rPr lang="en-US" dirty="0"/>
              <a:t>Complaints (either federal or state) may be written, verbal, or anonymous</a:t>
            </a:r>
          </a:p>
          <a:p>
            <a:endParaRPr lang="en-US" dirty="0"/>
          </a:p>
          <a:p>
            <a:endParaRPr lang="en-US" dirty="0"/>
          </a:p>
          <a:p>
            <a:endParaRPr lang="en-US" dirty="0"/>
          </a:p>
        </p:txBody>
      </p:sp>
      <p:sp>
        <p:nvSpPr>
          <p:cNvPr id="3" name="Title 2"/>
          <p:cNvSpPr>
            <a:spLocks noGrp="1"/>
          </p:cNvSpPr>
          <p:nvPr>
            <p:ph type="title"/>
          </p:nvPr>
        </p:nvSpPr>
        <p:spPr/>
        <p:txBody>
          <a:bodyPr>
            <a:normAutofit fontScale="90000"/>
          </a:bodyPr>
          <a:lstStyle/>
          <a:p>
            <a:pPr algn="ctr"/>
            <a:r>
              <a:rPr lang="en-US" sz="4400" dirty="0"/>
              <a:t>Complaints of Discrimination</a:t>
            </a:r>
            <a:br>
              <a:rPr lang="en-US" sz="4400" dirty="0"/>
            </a:br>
            <a:r>
              <a:rPr lang="en-US" sz="4400" dirty="0"/>
              <a:t>NH FNS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18299993"/>
      </p:ext>
    </p:extLst>
  </p:cSld>
  <p:clrMapOvr>
    <a:masterClrMapping/>
  </p:clrMapOvr>
  <mc:AlternateContent xmlns:mc="http://schemas.openxmlformats.org/markup-compatibility/2006">
    <mc:Choice xmlns:p14="http://schemas.microsoft.com/office/powerpoint/2010/main" Requires="p14">
      <p:transition spd="slow" p14:dur="2000" advTm="11715"/>
    </mc:Choice>
    <mc:Fallback>
      <p:transition spd="slow" advTm="11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pPr>
              <a:lnSpc>
                <a:spcPct val="120000"/>
              </a:lnSpc>
              <a:spcBef>
                <a:spcPts val="0"/>
              </a:spcBef>
              <a:buFont typeface="Arial" panose="020B0604020202020204" pitchFamily="34" charset="0"/>
              <a:buChar char="•"/>
            </a:pPr>
            <a:r>
              <a:rPr lang="en-US" dirty="0"/>
              <a:t>State or local agencies may develop their own complaint forms; but the use of such forms cannot be a prerequisite for acceptance of a complaint. </a:t>
            </a:r>
          </a:p>
          <a:p>
            <a:pPr lvl="1">
              <a:lnSpc>
                <a:spcPct val="120000"/>
              </a:lnSpc>
              <a:spcBef>
                <a:spcPts val="0"/>
              </a:spcBef>
              <a:buFont typeface="Arial" panose="020B0604020202020204" pitchFamily="34" charset="0"/>
              <a:buChar char="•"/>
            </a:pPr>
            <a:endParaRPr lang="en-US" sz="1600" dirty="0"/>
          </a:p>
          <a:p>
            <a:pPr>
              <a:lnSpc>
                <a:spcPct val="120000"/>
              </a:lnSpc>
              <a:spcBef>
                <a:spcPts val="0"/>
              </a:spcBef>
              <a:buFont typeface="Arial" panose="020B0604020202020204" pitchFamily="34" charset="0"/>
              <a:buChar char="•"/>
            </a:pPr>
            <a:endParaRPr lang="en-US" sz="1600" dirty="0"/>
          </a:p>
          <a:p>
            <a:pPr>
              <a:lnSpc>
                <a:spcPct val="120000"/>
              </a:lnSpc>
              <a:spcBef>
                <a:spcPts val="0"/>
              </a:spcBef>
              <a:buFont typeface="Arial" panose="020B0604020202020204" pitchFamily="34" charset="0"/>
              <a:buChar char="•"/>
            </a:pPr>
            <a:r>
              <a:rPr lang="en-US" dirty="0"/>
              <a:t>State and local agencies must maintain a separate log for tracking and confidentiality.  State agency also sends out complaint procedure to all sponsors annually.</a:t>
            </a:r>
          </a:p>
          <a:p>
            <a:pPr>
              <a:lnSpc>
                <a:spcPct val="120000"/>
              </a:lnSpc>
              <a:spcBef>
                <a:spcPts val="0"/>
              </a:spcBef>
              <a:buFont typeface="Arial" panose="020B0604020202020204" pitchFamily="34" charset="0"/>
              <a:buChar char="•"/>
            </a:pPr>
            <a:endParaRPr lang="en-US" dirty="0"/>
          </a:p>
          <a:p>
            <a:pPr>
              <a:lnSpc>
                <a:spcPct val="120000"/>
              </a:lnSpc>
              <a:spcBef>
                <a:spcPts val="0"/>
              </a:spcBef>
              <a:buFont typeface="Arial" panose="020B0604020202020204" pitchFamily="34" charset="0"/>
              <a:buChar char="•"/>
            </a:pPr>
            <a:r>
              <a:rPr lang="en-US" dirty="0"/>
              <a:t>It is suggested that sponsors also maintain a log for tracking complaints</a:t>
            </a:r>
          </a:p>
        </p:txBody>
      </p:sp>
      <p:sp>
        <p:nvSpPr>
          <p:cNvPr id="3" name="Title 2"/>
          <p:cNvSpPr>
            <a:spLocks noGrp="1"/>
          </p:cNvSpPr>
          <p:nvPr>
            <p:ph type="title"/>
          </p:nvPr>
        </p:nvSpPr>
        <p:spPr/>
        <p:txBody>
          <a:bodyPr/>
          <a:lstStyle/>
          <a:p>
            <a:r>
              <a:rPr lang="en-US" dirty="0"/>
              <a:t>COMPLAINT FORMS AND LOGS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36058671"/>
      </p:ext>
    </p:extLst>
  </p:cSld>
  <p:clrMapOvr>
    <a:masterClrMapping/>
  </p:clrMapOvr>
  <mc:AlternateContent xmlns:mc="http://schemas.openxmlformats.org/markup-compatibility/2006">
    <mc:Choice xmlns:p14="http://schemas.microsoft.com/office/powerpoint/2010/main" Requires="p14">
      <p:transition spd="slow" p14:dur="2000" advTm="21794"/>
    </mc:Choice>
    <mc:Fallback>
      <p:transition spd="slow" advTm="21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lnSpc>
                <a:spcPct val="90000"/>
              </a:lnSpc>
            </a:pPr>
            <a:endParaRPr lang="en-US" sz="3000" dirty="0"/>
          </a:p>
          <a:p>
            <a:pPr lvl="1">
              <a:lnSpc>
                <a:spcPct val="90000"/>
              </a:lnSpc>
            </a:pPr>
            <a:r>
              <a:rPr lang="en-US" sz="3000" dirty="0"/>
              <a:t> </a:t>
            </a:r>
            <a:r>
              <a:rPr lang="en-US" sz="3200" dirty="0"/>
              <a:t>English	</a:t>
            </a:r>
          </a:p>
          <a:p>
            <a:pPr marL="393192" lvl="1" indent="0">
              <a:lnSpc>
                <a:spcPct val="90000"/>
              </a:lnSpc>
              <a:buNone/>
            </a:pPr>
            <a:endParaRPr lang="en-US" sz="3200" dirty="0"/>
          </a:p>
          <a:p>
            <a:pPr lvl="2">
              <a:lnSpc>
                <a:spcPct val="90000"/>
              </a:lnSpc>
            </a:pPr>
            <a:r>
              <a:rPr lang="en-US" u="sng" dirty="0">
                <a:hlinkClick r:id="rId5"/>
              </a:rPr>
              <a:t>USDA Complaint Form</a:t>
            </a:r>
            <a:endParaRPr lang="en-US" u="sng" dirty="0"/>
          </a:p>
          <a:p>
            <a:pPr marL="393192" lvl="1" indent="0">
              <a:lnSpc>
                <a:spcPct val="90000"/>
              </a:lnSpc>
              <a:buNone/>
            </a:pPr>
            <a:endParaRPr lang="en-US" sz="3200" dirty="0"/>
          </a:p>
          <a:p>
            <a:pPr marL="868680" lvl="1" indent="-457200">
              <a:lnSpc>
                <a:spcPct val="90000"/>
              </a:lnSpc>
            </a:pPr>
            <a:r>
              <a:rPr lang="en-US" sz="3200" dirty="0"/>
              <a:t>Spanish</a:t>
            </a:r>
          </a:p>
          <a:p>
            <a:pPr marL="411480" lvl="1" indent="0">
              <a:lnSpc>
                <a:spcPct val="90000"/>
              </a:lnSpc>
              <a:buNone/>
            </a:pPr>
            <a:endParaRPr lang="en-US" sz="3000" dirty="0"/>
          </a:p>
          <a:p>
            <a:pPr marL="992124" lvl="2" indent="-342900">
              <a:lnSpc>
                <a:spcPct val="90000"/>
              </a:lnSpc>
            </a:pPr>
            <a:r>
              <a:rPr lang="en-US" u="sng" dirty="0">
                <a:hlinkClick r:id="rId6"/>
              </a:rPr>
              <a:t>USDA Program Complaint Form Spanish</a:t>
            </a:r>
            <a:endParaRPr lang="en-US" dirty="0"/>
          </a:p>
        </p:txBody>
      </p:sp>
      <p:sp>
        <p:nvSpPr>
          <p:cNvPr id="3" name="Title 2"/>
          <p:cNvSpPr>
            <a:spLocks noGrp="1"/>
          </p:cNvSpPr>
          <p:nvPr>
            <p:ph type="title"/>
          </p:nvPr>
        </p:nvSpPr>
        <p:spPr/>
        <p:txBody>
          <a:bodyPr/>
          <a:lstStyle/>
          <a:p>
            <a:r>
              <a:rPr lang="en-US" dirty="0"/>
              <a:t>Civil Rights Complaints Form</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64381153"/>
      </p:ext>
    </p:extLst>
  </p:cSld>
  <p:clrMapOvr>
    <a:masterClrMapping/>
  </p:clrMapOvr>
  <mc:AlternateContent xmlns:mc="http://schemas.openxmlformats.org/markup-compatibility/2006">
    <mc:Choice xmlns:p14="http://schemas.microsoft.com/office/powerpoint/2010/main" Requires="p14">
      <p:transition spd="slow" p14:dur="2000" advTm="16333"/>
    </mc:Choice>
    <mc:Fallback>
      <p:transition spd="slow" advTm="16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3"/>
          <p:cNvSpPr>
            <a:spLocks noGrp="1" noChangeArrowheads="1"/>
          </p:cNvSpPr>
          <p:nvPr>
            <p:ph idx="1"/>
          </p:nvPr>
        </p:nvSpPr>
        <p:spPr/>
        <p:txBody>
          <a:bodyPr>
            <a:normAutofit fontScale="92500" lnSpcReduction="20000"/>
          </a:bodyPr>
          <a:lstStyle/>
          <a:p>
            <a:pPr eaLnBrk="1" hangingPunct="1">
              <a:buFont typeface="Arial" panose="020B0604020202020204" pitchFamily="34" charset="0"/>
              <a:buChar char="•"/>
            </a:pPr>
            <a:r>
              <a:rPr lang="en-US" dirty="0"/>
              <a:t>Title VI of the Civil Rights of 1964</a:t>
            </a:r>
          </a:p>
          <a:p>
            <a:pPr lvl="1" eaLnBrk="1" hangingPunct="1">
              <a:buFont typeface="Arial" panose="020B0604020202020204" pitchFamily="34" charset="0"/>
              <a:buChar char="•"/>
            </a:pPr>
            <a:r>
              <a:rPr lang="en-US" sz="2200" dirty="0"/>
              <a:t>race, color, and national origin</a:t>
            </a:r>
          </a:p>
          <a:p>
            <a:pPr eaLnBrk="1" hangingPunct="1">
              <a:buFont typeface="Arial" panose="020B0604020202020204" pitchFamily="34" charset="0"/>
              <a:buChar char="•"/>
            </a:pPr>
            <a:r>
              <a:rPr lang="en-US" dirty="0"/>
              <a:t>Civil Rights Restoration Act of 1987 </a:t>
            </a:r>
          </a:p>
          <a:p>
            <a:pPr lvl="1" eaLnBrk="1" hangingPunct="1">
              <a:buFont typeface="Arial" panose="020B0604020202020204" pitchFamily="34" charset="0"/>
              <a:buChar char="•"/>
            </a:pPr>
            <a:r>
              <a:rPr lang="en-US" sz="2200" dirty="0"/>
              <a:t>clarifies the scope of the Civil Rights Act of 1964</a:t>
            </a:r>
          </a:p>
          <a:p>
            <a:pPr eaLnBrk="1" hangingPunct="1">
              <a:buFont typeface="Arial" panose="020B0604020202020204" pitchFamily="34" charset="0"/>
              <a:buChar char="•"/>
            </a:pPr>
            <a:r>
              <a:rPr lang="en-US" dirty="0"/>
              <a:t>Sections 504 &amp; 508 of the Rehabilitation Act of 1973 </a:t>
            </a:r>
          </a:p>
          <a:p>
            <a:pPr>
              <a:buFont typeface="Arial" panose="020B0604020202020204" pitchFamily="34" charset="0"/>
              <a:buChar char="•"/>
            </a:pPr>
            <a:r>
              <a:rPr lang="en-US" dirty="0"/>
              <a:t>Section 504 of the Rehabilitation Act of 1973 &amp; Americans w/Disabilities Act (ADA) of 1990 and ADA Amendments Act of 2008 </a:t>
            </a:r>
          </a:p>
          <a:p>
            <a:pPr lvl="1" eaLnBrk="1" hangingPunct="1">
              <a:buFont typeface="Arial" panose="020B0604020202020204" pitchFamily="34" charset="0"/>
              <a:buChar char="•"/>
            </a:pPr>
            <a:r>
              <a:rPr lang="en-US" sz="2200" dirty="0"/>
              <a:t>disability</a:t>
            </a:r>
          </a:p>
          <a:p>
            <a:pPr eaLnBrk="1" hangingPunct="1">
              <a:buFont typeface="Arial" panose="020B0604020202020204" pitchFamily="34" charset="0"/>
              <a:buChar char="•"/>
            </a:pPr>
            <a:r>
              <a:rPr lang="en-US" dirty="0"/>
              <a:t>Title IX of the Education Amendments of 1972 </a:t>
            </a:r>
          </a:p>
          <a:p>
            <a:pPr lvl="1" eaLnBrk="1" hangingPunct="1">
              <a:buFont typeface="Arial" panose="020B0604020202020204" pitchFamily="34" charset="0"/>
              <a:buChar char="•"/>
            </a:pPr>
            <a:r>
              <a:rPr lang="en-US" sz="2200" dirty="0"/>
              <a:t>sex</a:t>
            </a:r>
            <a:endParaRPr lang="en-US" dirty="0"/>
          </a:p>
          <a:p>
            <a:pPr eaLnBrk="1" hangingPunct="1">
              <a:buFont typeface="Arial" panose="020B0604020202020204" pitchFamily="34" charset="0"/>
              <a:buChar char="•"/>
            </a:pPr>
            <a:r>
              <a:rPr lang="en-US" dirty="0"/>
              <a:t>Age Discrimination Act of 1975</a:t>
            </a:r>
          </a:p>
          <a:p>
            <a:pPr lvl="1" eaLnBrk="1" hangingPunct="1">
              <a:buFont typeface="Arial" panose="020B0604020202020204" pitchFamily="34" charset="0"/>
              <a:buChar char="•"/>
            </a:pPr>
            <a:r>
              <a:rPr lang="en-US" sz="2200" dirty="0"/>
              <a:t>age</a:t>
            </a:r>
          </a:p>
          <a:p>
            <a:pPr eaLnBrk="1" hangingPunct="1">
              <a:buFont typeface="Wingdings" pitchFamily="2" charset="2"/>
              <a:buNone/>
            </a:pPr>
            <a:endParaRPr lang="en-US" dirty="0"/>
          </a:p>
        </p:txBody>
      </p:sp>
      <p:sp>
        <p:nvSpPr>
          <p:cNvPr id="4" name="Slide Number Placeholder 3"/>
          <p:cNvSpPr>
            <a:spLocks noGrp="1"/>
          </p:cNvSpPr>
          <p:nvPr>
            <p:ph type="sldNum" sz="quarter" idx="12"/>
          </p:nvPr>
        </p:nvSpPr>
        <p:spPr/>
        <p:txBody>
          <a:bodyPr/>
          <a:lstStyle/>
          <a:p>
            <a:pPr>
              <a:defRPr/>
            </a:pPr>
            <a:fld id="{0D7D7E34-D3AE-46D9-8BC5-0BC666656BA2}" type="slidenum">
              <a:rPr lang="en-US" smtClean="0"/>
              <a:pPr>
                <a:defRPr/>
              </a:pPr>
              <a:t>3</a:t>
            </a:fld>
            <a:endParaRPr lang="en-US" dirty="0"/>
          </a:p>
        </p:txBody>
      </p:sp>
      <p:sp>
        <p:nvSpPr>
          <p:cNvPr id="4099" name="Rectangle 2"/>
          <p:cNvSpPr>
            <a:spLocks noGrp="1" noChangeArrowheads="1"/>
          </p:cNvSpPr>
          <p:nvPr>
            <p:ph type="title"/>
          </p:nvPr>
        </p:nvSpPr>
        <p:spPr/>
        <p:txBody>
          <a:bodyPr>
            <a:normAutofit fontScale="90000"/>
          </a:bodyPr>
          <a:lstStyle/>
          <a:p>
            <a:pPr algn="ctr" eaLnBrk="1" hangingPunct="1"/>
            <a:r>
              <a:rPr lang="en-US" dirty="0"/>
              <a:t>Civil Rights Program Authorities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5659"/>
    </mc:Choice>
    <mc:Fallback>
      <p:transition spd="slow" advTm="95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p:txBody>
          <a:bodyPr>
            <a:normAutofit/>
          </a:bodyPr>
          <a:lstStyle/>
          <a:p>
            <a:pPr>
              <a:buFont typeface="Arial" panose="020B0604020202020204" pitchFamily="34" charset="0"/>
              <a:buChar char="•"/>
            </a:pPr>
            <a:r>
              <a:rPr lang="en-US" sz="2500" dirty="0"/>
              <a:t>Assurances</a:t>
            </a:r>
          </a:p>
          <a:p>
            <a:pPr>
              <a:buFont typeface="Arial" panose="020B0604020202020204" pitchFamily="34" charset="0"/>
              <a:buChar char="•"/>
            </a:pPr>
            <a:r>
              <a:rPr lang="en-US" sz="2500" dirty="0"/>
              <a:t>Public Notification</a:t>
            </a:r>
          </a:p>
          <a:p>
            <a:pPr>
              <a:buFont typeface="Arial" panose="020B0604020202020204" pitchFamily="34" charset="0"/>
              <a:buChar char="•"/>
            </a:pPr>
            <a:r>
              <a:rPr lang="en-US" sz="2500" dirty="0"/>
              <a:t>Race/Ethnicity Data Collection</a:t>
            </a:r>
          </a:p>
          <a:p>
            <a:pPr>
              <a:buFont typeface="Arial" panose="020B0604020202020204" pitchFamily="34" charset="0"/>
              <a:buChar char="•"/>
            </a:pPr>
            <a:r>
              <a:rPr lang="en-US" sz="2500" dirty="0"/>
              <a:t>Complaints of Discrimination</a:t>
            </a:r>
          </a:p>
          <a:p>
            <a:pPr>
              <a:buFont typeface="Arial" panose="020B0604020202020204" pitchFamily="34" charset="0"/>
              <a:buChar char="•"/>
            </a:pPr>
            <a:r>
              <a:rPr lang="en-US" sz="2500" dirty="0"/>
              <a:t>Compliance Reviews</a:t>
            </a:r>
          </a:p>
          <a:p>
            <a:pPr>
              <a:buFont typeface="Arial" panose="020B0604020202020204" pitchFamily="34" charset="0"/>
              <a:buChar char="•"/>
            </a:pPr>
            <a:r>
              <a:rPr lang="en-US" sz="2500" dirty="0"/>
              <a:t>Resolution of Noncompliance</a:t>
            </a:r>
          </a:p>
          <a:p>
            <a:pPr>
              <a:buFont typeface="Arial" panose="020B0604020202020204" pitchFamily="34" charset="0"/>
              <a:buChar char="•"/>
            </a:pPr>
            <a:r>
              <a:rPr lang="en-US" sz="2500" dirty="0"/>
              <a:t>Civil Rights Training</a:t>
            </a:r>
          </a:p>
          <a:p>
            <a:pPr>
              <a:buFont typeface="Arial" panose="020B0604020202020204" pitchFamily="34" charset="0"/>
              <a:buChar char="•"/>
            </a:pPr>
            <a:r>
              <a:rPr lang="en-US" sz="2500" dirty="0"/>
              <a:t>Disability Compliance</a:t>
            </a:r>
          </a:p>
          <a:p>
            <a:pPr>
              <a:buFont typeface="Arial" panose="020B0604020202020204" pitchFamily="34" charset="0"/>
              <a:buChar char="•"/>
            </a:pPr>
            <a:r>
              <a:rPr lang="en-US" sz="2500" dirty="0"/>
              <a:t>LEP</a:t>
            </a:r>
          </a:p>
          <a:p>
            <a:pPr marL="109728" indent="0">
              <a:buNone/>
            </a:pPr>
            <a:endParaRPr lang="en-US" sz="2500" dirty="0"/>
          </a:p>
        </p:txBody>
      </p:sp>
      <p:sp>
        <p:nvSpPr>
          <p:cNvPr id="4" name="Slide Number Placeholder 3"/>
          <p:cNvSpPr>
            <a:spLocks noGrp="1"/>
          </p:cNvSpPr>
          <p:nvPr>
            <p:ph type="sldNum" sz="quarter" idx="12"/>
          </p:nvPr>
        </p:nvSpPr>
        <p:spPr/>
        <p:txBody>
          <a:bodyPr/>
          <a:lstStyle/>
          <a:p>
            <a:pPr>
              <a:defRPr/>
            </a:pPr>
            <a:fld id="{0D7D7E34-D3AE-46D9-8BC5-0BC666656BA2}" type="slidenum">
              <a:rPr lang="en-US" smtClean="0"/>
              <a:pPr>
                <a:defRPr/>
              </a:pPr>
              <a:t>30</a:t>
            </a:fld>
            <a:endParaRPr lang="en-US" dirty="0"/>
          </a:p>
        </p:txBody>
      </p:sp>
      <p:sp>
        <p:nvSpPr>
          <p:cNvPr id="20482" name="Rectangle 2"/>
          <p:cNvSpPr>
            <a:spLocks noGrp="1" noChangeArrowheads="1"/>
          </p:cNvSpPr>
          <p:nvPr>
            <p:ph type="title"/>
          </p:nvPr>
        </p:nvSpPr>
        <p:spPr>
          <a:xfrm>
            <a:off x="685800" y="274638"/>
            <a:ext cx="8001000" cy="1143000"/>
          </a:xfrm>
        </p:spPr>
        <p:txBody>
          <a:bodyPr>
            <a:normAutofit/>
          </a:bodyPr>
          <a:lstStyle/>
          <a:p>
            <a:pPr algn="ctr"/>
            <a:r>
              <a:rPr lang="en-US" sz="3700" dirty="0"/>
              <a:t>Civil Rights Compliance Areas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50742763"/>
      </p:ext>
    </p:extLst>
  </p:cSld>
  <p:clrMapOvr>
    <a:masterClrMapping/>
  </p:clrMapOvr>
  <mc:AlternateContent xmlns:mc="http://schemas.openxmlformats.org/markup-compatibility/2006">
    <mc:Choice xmlns:p14="http://schemas.microsoft.com/office/powerpoint/2010/main" Requires="p14">
      <p:transition spd="slow" p14:dur="2000" advTm="17861"/>
    </mc:Choice>
    <mc:Fallback>
      <p:transition spd="slow" advTm="17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3"/>
          <p:cNvSpPr>
            <a:spLocks noGrp="1" noChangeArrowheads="1"/>
          </p:cNvSpPr>
          <p:nvPr>
            <p:ph idx="1"/>
          </p:nvPr>
        </p:nvSpPr>
        <p:spPr/>
        <p:txBody>
          <a:bodyPr>
            <a:noAutofit/>
          </a:bodyPr>
          <a:lstStyle/>
          <a:p>
            <a:pPr eaLnBrk="1" hangingPunct="1">
              <a:spcAft>
                <a:spcPts val="1200"/>
              </a:spcAft>
              <a:buFont typeface="Arial" panose="020B0604020202020204" pitchFamily="34" charset="0"/>
              <a:buChar char="•"/>
            </a:pPr>
            <a:r>
              <a:rPr lang="en-US" sz="2500" dirty="0"/>
              <a:t>To examine the activities of State agencies, Local agencies, and Sub-recipients</a:t>
            </a:r>
          </a:p>
          <a:p>
            <a:pPr eaLnBrk="1" hangingPunct="1">
              <a:spcAft>
                <a:spcPts val="1200"/>
              </a:spcAft>
              <a:buFont typeface="Arial" panose="020B0604020202020204" pitchFamily="34" charset="0"/>
              <a:buChar char="•"/>
            </a:pPr>
            <a:r>
              <a:rPr lang="en-US" sz="2500" dirty="0"/>
              <a:t>To determine their adherence with civil rights as well as program requirements.</a:t>
            </a:r>
          </a:p>
          <a:p>
            <a:pPr eaLnBrk="1" hangingPunct="1">
              <a:lnSpc>
                <a:spcPct val="90000"/>
              </a:lnSpc>
              <a:spcAft>
                <a:spcPts val="1200"/>
              </a:spcAft>
              <a:buFont typeface="Arial" panose="020B0604020202020204" pitchFamily="34" charset="0"/>
              <a:buChar char="•"/>
            </a:pPr>
            <a:r>
              <a:rPr lang="en-US" sz="2500" dirty="0"/>
              <a:t>FNS Civil Rights and Program staff review State agencies.</a:t>
            </a:r>
          </a:p>
          <a:p>
            <a:pPr lvl="1" eaLnBrk="1" hangingPunct="1">
              <a:lnSpc>
                <a:spcPct val="90000"/>
              </a:lnSpc>
              <a:spcAft>
                <a:spcPts val="1200"/>
              </a:spcAft>
              <a:buFont typeface="Arial" panose="020B0604020202020204" pitchFamily="34" charset="0"/>
              <a:buChar char="•"/>
            </a:pPr>
            <a:r>
              <a:rPr lang="en-US" sz="2000" dirty="0"/>
              <a:t>FNS staff and State agencies review local agencies. </a:t>
            </a:r>
          </a:p>
          <a:p>
            <a:pPr lvl="2" eaLnBrk="1" hangingPunct="1">
              <a:lnSpc>
                <a:spcPct val="90000"/>
              </a:lnSpc>
              <a:spcAft>
                <a:spcPts val="1200"/>
              </a:spcAft>
              <a:buFont typeface="Arial" panose="020B0604020202020204" pitchFamily="34" charset="0"/>
              <a:buChar char="•"/>
            </a:pPr>
            <a:r>
              <a:rPr lang="en-US" sz="2000" dirty="0"/>
              <a:t>Local agencies review their subrecipients.</a:t>
            </a:r>
          </a:p>
          <a:p>
            <a:pPr eaLnBrk="1" hangingPunct="1">
              <a:lnSpc>
                <a:spcPct val="90000"/>
              </a:lnSpc>
              <a:spcAft>
                <a:spcPts val="1200"/>
              </a:spcAft>
              <a:buFont typeface="Arial" panose="020B0604020202020204" pitchFamily="34" charset="0"/>
              <a:buChar char="•"/>
            </a:pPr>
            <a:r>
              <a:rPr lang="en-US" sz="2500" dirty="0"/>
              <a:t>State agencies must report significant findings to the reviewed entity and to FNS. </a:t>
            </a:r>
          </a:p>
        </p:txBody>
      </p:sp>
      <p:sp>
        <p:nvSpPr>
          <p:cNvPr id="4" name="Slide Number Placeholder 3"/>
          <p:cNvSpPr>
            <a:spLocks noGrp="1"/>
          </p:cNvSpPr>
          <p:nvPr>
            <p:ph type="sldNum" sz="quarter" idx="12"/>
          </p:nvPr>
        </p:nvSpPr>
        <p:spPr/>
        <p:txBody>
          <a:bodyPr/>
          <a:lstStyle/>
          <a:p>
            <a:pPr>
              <a:defRPr/>
            </a:pPr>
            <a:fld id="{DF470A80-6845-4996-8301-07FC08A3CE9D}" type="slidenum">
              <a:rPr lang="en-US" smtClean="0"/>
              <a:pPr>
                <a:defRPr/>
              </a:pPr>
              <a:t>31</a:t>
            </a:fld>
            <a:endParaRPr lang="en-US" dirty="0"/>
          </a:p>
        </p:txBody>
      </p:sp>
      <p:sp>
        <p:nvSpPr>
          <p:cNvPr id="38915" name="Rectangle 2"/>
          <p:cNvSpPr>
            <a:spLocks noGrp="1" noChangeArrowheads="1"/>
          </p:cNvSpPr>
          <p:nvPr>
            <p:ph type="title"/>
          </p:nvPr>
        </p:nvSpPr>
        <p:spPr>
          <a:xfrm>
            <a:off x="685800" y="274638"/>
            <a:ext cx="8001000" cy="1143000"/>
          </a:xfrm>
        </p:spPr>
        <p:txBody>
          <a:bodyPr>
            <a:normAutofit/>
          </a:bodyPr>
          <a:lstStyle/>
          <a:p>
            <a:pPr algn="ctr" eaLnBrk="1" hangingPunct="1"/>
            <a:r>
              <a:rPr lang="en-US" sz="3700" dirty="0"/>
              <a:t>Compliance Reviews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86675713"/>
      </p:ext>
    </p:extLst>
  </p:cSld>
  <p:clrMapOvr>
    <a:masterClrMapping/>
  </p:clrMapOvr>
  <mc:AlternateContent xmlns:mc="http://schemas.openxmlformats.org/markup-compatibility/2006">
    <mc:Choice xmlns:p14="http://schemas.microsoft.com/office/powerpoint/2010/main" Requires="p14">
      <p:transition spd="slow" p14:dur="2000" advTm="46635"/>
    </mc:Choice>
    <mc:Fallback>
      <p:transition spd="slow" advTm="46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3"/>
          <p:cNvSpPr>
            <a:spLocks noGrp="1" noChangeArrowheads="1"/>
          </p:cNvSpPr>
          <p:nvPr>
            <p:ph idx="1"/>
          </p:nvPr>
        </p:nvSpPr>
        <p:spPr/>
        <p:txBody>
          <a:bodyPr>
            <a:normAutofit/>
          </a:bodyPr>
          <a:lstStyle/>
          <a:p>
            <a:pPr eaLnBrk="1" hangingPunct="1">
              <a:buFont typeface="Arial" panose="020B0604020202020204" pitchFamily="34" charset="0"/>
              <a:buChar char="•"/>
            </a:pPr>
            <a:r>
              <a:rPr lang="en-US" sz="2500" dirty="0"/>
              <a:t>There are three types of compliance reviews:</a:t>
            </a:r>
          </a:p>
          <a:p>
            <a:pPr eaLnBrk="1" hangingPunct="1"/>
            <a:endParaRPr lang="en-US" sz="2500" dirty="0"/>
          </a:p>
          <a:p>
            <a:pPr marL="914400" lvl="1" indent="-457200" eaLnBrk="1" hangingPunct="1">
              <a:buAutoNum type="arabicPeriod"/>
            </a:pPr>
            <a:r>
              <a:rPr lang="en-US" sz="2500" dirty="0"/>
              <a:t>Pre-Award</a:t>
            </a:r>
          </a:p>
          <a:p>
            <a:pPr marL="914400" lvl="1" indent="-457200" eaLnBrk="1" hangingPunct="1">
              <a:buAutoNum type="arabicPeriod"/>
            </a:pPr>
            <a:endParaRPr lang="en-US" sz="2500" dirty="0"/>
          </a:p>
          <a:p>
            <a:pPr marL="914400" lvl="1" indent="-457200" eaLnBrk="1" hangingPunct="1">
              <a:buAutoNum type="arabicPeriod"/>
            </a:pPr>
            <a:r>
              <a:rPr lang="en-US" sz="2500" dirty="0"/>
              <a:t>Routine  (Post-Award)</a:t>
            </a:r>
          </a:p>
          <a:p>
            <a:pPr marL="914400" lvl="1" indent="-457200" eaLnBrk="1" hangingPunct="1">
              <a:buAutoNum type="arabicPeriod"/>
            </a:pPr>
            <a:endParaRPr lang="en-US" sz="2500" dirty="0"/>
          </a:p>
          <a:p>
            <a:pPr marL="914400" lvl="1" indent="-457200" eaLnBrk="1" hangingPunct="1">
              <a:buAutoNum type="arabicPeriod"/>
            </a:pPr>
            <a:r>
              <a:rPr lang="en-US" sz="2500" dirty="0"/>
              <a:t>Special</a:t>
            </a:r>
          </a:p>
        </p:txBody>
      </p:sp>
      <p:sp>
        <p:nvSpPr>
          <p:cNvPr id="37890" name="Slide Number Placeholder 4"/>
          <p:cNvSpPr>
            <a:spLocks noGrp="1"/>
          </p:cNvSpPr>
          <p:nvPr>
            <p:ph type="sldNum" sz="quarter" idx="12"/>
          </p:nvPr>
        </p:nvSpPr>
        <p:spPr>
          <a:noFill/>
        </p:spPr>
        <p:txBody>
          <a:bodyPr/>
          <a:lstStyle/>
          <a:p>
            <a:fld id="{6623367A-0B35-4786-8D5E-554D8D28ACA1}" type="slidenum">
              <a:rPr lang="en-US" smtClean="0"/>
              <a:pPr/>
              <a:t>32</a:t>
            </a:fld>
            <a:endParaRPr lang="en-US" dirty="0"/>
          </a:p>
        </p:txBody>
      </p:sp>
      <p:sp>
        <p:nvSpPr>
          <p:cNvPr id="37891" name="Rectangle 2"/>
          <p:cNvSpPr>
            <a:spLocks noGrp="1" noChangeArrowheads="1"/>
          </p:cNvSpPr>
          <p:nvPr>
            <p:ph type="title"/>
          </p:nvPr>
        </p:nvSpPr>
        <p:spPr/>
        <p:txBody>
          <a:bodyPr>
            <a:normAutofit/>
          </a:bodyPr>
          <a:lstStyle/>
          <a:p>
            <a:pPr algn="ctr" eaLnBrk="1" hangingPunct="1"/>
            <a:r>
              <a:rPr lang="en-US" sz="3700" dirty="0"/>
              <a:t>Compliance Review Types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26805296"/>
      </p:ext>
    </p:extLst>
  </p:cSld>
  <p:clrMapOvr>
    <a:masterClrMapping/>
  </p:clrMapOvr>
  <mc:AlternateContent xmlns:mc="http://schemas.openxmlformats.org/markup-compatibility/2006">
    <mc:Choice xmlns:p14="http://schemas.microsoft.com/office/powerpoint/2010/main" Requires="p14">
      <p:transition spd="slow" p14:dur="2000" advTm="31903"/>
    </mc:Choice>
    <mc:Fallback>
      <p:transition spd="slow" advTm="31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481328"/>
            <a:ext cx="8229600" cy="4457631"/>
          </a:xfrm>
          <a:prstGeom prst="rect">
            <a:avLst/>
          </a:prstGeom>
        </p:spPr>
        <p:txBody>
          <a:bodyPr wrap="square">
            <a:spAutoFit/>
          </a:bodyPr>
          <a:lstStyle/>
          <a:p>
            <a:pPr marL="201168" indent="0" fontAlgn="auto">
              <a:spcAft>
                <a:spcPts val="0"/>
              </a:spcAft>
              <a:buFont typeface="Arial" panose="020B0604020202020204" pitchFamily="34" charset="0"/>
              <a:buChar char="•"/>
              <a:defRPr/>
            </a:pPr>
            <a:r>
              <a:rPr lang="en-US" sz="2500" dirty="0"/>
              <a:t>These reviews are conducted by the State Agency and are usually done as desk reviews of information provided by applicants in their official application to operate a FNS Federally-assisted program.</a:t>
            </a:r>
          </a:p>
          <a:p>
            <a:pPr marL="201168" indent="-457200" fontAlgn="auto">
              <a:spcAft>
                <a:spcPts val="0"/>
              </a:spcAft>
              <a:buFont typeface="Arial" panose="020B0604020202020204" pitchFamily="34" charset="0"/>
              <a:buChar char="•"/>
              <a:defRPr/>
            </a:pPr>
            <a:endParaRPr lang="en-US" dirty="0"/>
          </a:p>
          <a:p>
            <a:pPr marL="231775" indent="0" fontAlgn="auto">
              <a:spcAft>
                <a:spcPts val="0"/>
              </a:spcAft>
              <a:buFont typeface="Arial" panose="020B0604020202020204" pitchFamily="34" charset="0"/>
              <a:buChar char="•"/>
              <a:defRPr/>
            </a:pPr>
            <a:r>
              <a:rPr lang="en-US" sz="2500" dirty="0"/>
              <a:t>No Federal funds shall be made available to a State or an institution until a Pre-Award Compliance  Review has been conducted and the applicant has been determined to be in compliance with Title VI.</a:t>
            </a:r>
          </a:p>
        </p:txBody>
      </p:sp>
      <p:sp>
        <p:nvSpPr>
          <p:cNvPr id="3" name="Slide Number Placeholder 2"/>
          <p:cNvSpPr>
            <a:spLocks noGrp="1"/>
          </p:cNvSpPr>
          <p:nvPr>
            <p:ph type="sldNum" sz="quarter" idx="12"/>
          </p:nvPr>
        </p:nvSpPr>
        <p:spPr/>
        <p:txBody>
          <a:bodyPr/>
          <a:lstStyle/>
          <a:p>
            <a:pPr>
              <a:defRPr/>
            </a:pPr>
            <a:fld id="{775534B2-2F96-42B3-8A6F-C1CBA0328E6E}" type="slidenum">
              <a:rPr lang="en-US" smtClean="0"/>
              <a:pPr>
                <a:defRPr/>
              </a:pPr>
              <a:t>33</a:t>
            </a:fld>
            <a:endParaRPr lang="en-US" dirty="0"/>
          </a:p>
        </p:txBody>
      </p:sp>
      <p:sp>
        <p:nvSpPr>
          <p:cNvPr id="4" name="Title 3"/>
          <p:cNvSpPr>
            <a:spLocks noGrp="1"/>
          </p:cNvSpPr>
          <p:nvPr>
            <p:ph type="title"/>
          </p:nvPr>
        </p:nvSpPr>
        <p:spPr>
          <a:xfrm>
            <a:off x="609600" y="274638"/>
            <a:ext cx="8077200" cy="1143000"/>
          </a:xfrm>
        </p:spPr>
        <p:txBody>
          <a:bodyPr>
            <a:normAutofit fontScale="90000"/>
          </a:bodyPr>
          <a:lstStyle/>
          <a:p>
            <a:pPr algn="ctr"/>
            <a:r>
              <a:rPr lang="en-US" dirty="0"/>
              <a:t>Pre-Award Compliance Reviews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15162477"/>
      </p:ext>
    </p:extLst>
  </p:cSld>
  <p:clrMapOvr>
    <a:masterClrMapping/>
  </p:clrMapOvr>
  <mc:AlternateContent xmlns:mc="http://schemas.openxmlformats.org/markup-compatibility/2006">
    <mc:Choice xmlns:p14="http://schemas.microsoft.com/office/powerpoint/2010/main" Requires="p14">
      <p:transition spd="slow" p14:dur="2000" advTm="16479"/>
    </mc:Choice>
    <mc:Fallback>
      <p:transition spd="slow" advTm="16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2500" dirty="0">
                <a:latin typeface="Arial" pitchFamily="34" charset="0"/>
                <a:cs typeface="Arial" pitchFamily="34" charset="0"/>
              </a:rPr>
              <a:t>Routine CR Compliance Reviews are a component of the FNS Management Review process. </a:t>
            </a:r>
          </a:p>
          <a:p>
            <a:pPr marL="693738" lvl="2" indent="-236538">
              <a:buFont typeface="Arial" panose="020B0604020202020204" pitchFamily="34" charset="0"/>
              <a:buChar char="•"/>
            </a:pPr>
            <a:r>
              <a:rPr lang="en-US" sz="2400" dirty="0">
                <a:latin typeface="Arial" pitchFamily="34" charset="0"/>
                <a:cs typeface="Arial" pitchFamily="34" charset="0"/>
              </a:rPr>
              <a:t>Conducted jointly or independently by the CR staff </a:t>
            </a:r>
          </a:p>
          <a:p>
            <a:pPr marL="693738" lvl="2" indent="-236538">
              <a:buFont typeface="Arial" panose="020B0604020202020204" pitchFamily="34" charset="0"/>
              <a:buChar char="•"/>
            </a:pPr>
            <a:r>
              <a:rPr lang="en-US" sz="2400" dirty="0">
                <a:latin typeface="Arial" pitchFamily="34" charset="0"/>
                <a:cs typeface="Arial" pitchFamily="34" charset="0"/>
              </a:rPr>
              <a:t>Examine the activities of State and local agencies / subrecipients to determine that FNS-funded programs are being administered in accordance with civil rights requirements.  </a:t>
            </a:r>
          </a:p>
          <a:p>
            <a:pPr marL="457200" lvl="1" indent="-457200">
              <a:buFont typeface="Arial" panose="020B0604020202020204" pitchFamily="34" charset="0"/>
              <a:buChar char="•"/>
            </a:pPr>
            <a:r>
              <a:rPr lang="en-US" sz="2500" dirty="0">
                <a:latin typeface="Arial" pitchFamily="34" charset="0"/>
                <a:cs typeface="Arial" pitchFamily="34" charset="0"/>
              </a:rPr>
              <a:t>The office performing the review must advise the reviewed entity, in writing, of the review findings and recommendations.</a:t>
            </a:r>
          </a:p>
          <a:p>
            <a:endParaRPr lang="en-US" dirty="0"/>
          </a:p>
        </p:txBody>
      </p:sp>
      <p:sp>
        <p:nvSpPr>
          <p:cNvPr id="4" name="Slide Number Placeholder 3"/>
          <p:cNvSpPr>
            <a:spLocks noGrp="1"/>
          </p:cNvSpPr>
          <p:nvPr>
            <p:ph type="sldNum" sz="quarter" idx="12"/>
          </p:nvPr>
        </p:nvSpPr>
        <p:spPr/>
        <p:txBody>
          <a:bodyPr/>
          <a:lstStyle/>
          <a:p>
            <a:pPr>
              <a:defRPr/>
            </a:pPr>
            <a:fld id="{E8139BB8-6987-4D1E-A9A8-5B6248028CDA}" type="slidenum">
              <a:rPr lang="en-US" smtClean="0"/>
              <a:pPr>
                <a:defRPr/>
              </a:pPr>
              <a:t>34</a:t>
            </a:fld>
            <a:endParaRPr lang="en-US" dirty="0"/>
          </a:p>
        </p:txBody>
      </p:sp>
      <p:sp>
        <p:nvSpPr>
          <p:cNvPr id="2" name="Title 1"/>
          <p:cNvSpPr>
            <a:spLocks noGrp="1"/>
          </p:cNvSpPr>
          <p:nvPr>
            <p:ph type="title"/>
          </p:nvPr>
        </p:nvSpPr>
        <p:spPr>
          <a:xfrm>
            <a:off x="381000" y="274638"/>
            <a:ext cx="8458200" cy="1143000"/>
          </a:xfrm>
        </p:spPr>
        <p:txBody>
          <a:bodyPr>
            <a:noAutofit/>
          </a:bodyPr>
          <a:lstStyle/>
          <a:p>
            <a:pPr algn="ctr"/>
            <a:r>
              <a:rPr lang="en-US" sz="3700" dirty="0"/>
              <a:t>Routine (Post-Award)</a:t>
            </a:r>
            <a:br>
              <a:rPr lang="en-US" sz="3700" dirty="0"/>
            </a:br>
            <a:r>
              <a:rPr lang="en-US" sz="3700" dirty="0"/>
              <a:t>Compliance Reviews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65605125"/>
      </p:ext>
    </p:extLst>
  </p:cSld>
  <p:clrMapOvr>
    <a:masterClrMapping/>
  </p:clrMapOvr>
  <mc:AlternateContent xmlns:mc="http://schemas.openxmlformats.org/markup-compatibility/2006">
    <mc:Choice xmlns:p14="http://schemas.microsoft.com/office/powerpoint/2010/main" Requires="p14">
      <p:transition spd="slow" p14:dur="2000" advTm="15027"/>
    </mc:Choice>
    <mc:Fallback>
      <p:transition spd="slow" advTm="15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3"/>
          <p:cNvSpPr>
            <a:spLocks noGrp="1" noChangeArrowheads="1"/>
          </p:cNvSpPr>
          <p:nvPr>
            <p:ph idx="1"/>
          </p:nvPr>
        </p:nvSpPr>
        <p:spPr/>
        <p:txBody>
          <a:bodyPr>
            <a:normAutofit fontScale="77500" lnSpcReduction="20000"/>
          </a:bodyPr>
          <a:lstStyle/>
          <a:p>
            <a:pPr marL="115888" indent="-115888" eaLnBrk="1" hangingPunct="1">
              <a:lnSpc>
                <a:spcPct val="110000"/>
              </a:lnSpc>
              <a:buNone/>
            </a:pPr>
            <a:r>
              <a:rPr lang="en-US" dirty="0"/>
              <a:t> </a:t>
            </a:r>
            <a:r>
              <a:rPr lang="en-US" b="1" dirty="0"/>
              <a:t>Scope of State agency or FNS reviews of local agencies includes the following eight areas:</a:t>
            </a:r>
          </a:p>
          <a:p>
            <a:pPr marL="457200" indent="-457200" eaLnBrk="1" hangingPunct="1">
              <a:lnSpc>
                <a:spcPct val="110000"/>
              </a:lnSpc>
              <a:buFont typeface="Wingdings" pitchFamily="2" charset="2"/>
              <a:buNone/>
            </a:pPr>
            <a:endParaRPr lang="en-US" sz="1600" dirty="0"/>
          </a:p>
          <a:p>
            <a:pPr marL="876300" lvl="1" indent="-419100" eaLnBrk="1" hangingPunct="1">
              <a:lnSpc>
                <a:spcPct val="120000"/>
              </a:lnSpc>
              <a:buClr>
                <a:schemeClr val="tx2"/>
              </a:buClr>
              <a:buFont typeface="Arial" charset="0"/>
              <a:buAutoNum type="arabicParenR"/>
            </a:pPr>
            <a:r>
              <a:rPr lang="en-US" dirty="0"/>
              <a:t>eligible persons and households have an equal opportunity to participate;</a:t>
            </a:r>
          </a:p>
          <a:p>
            <a:pPr marL="876300" lvl="1" indent="-419100" eaLnBrk="1" hangingPunct="1">
              <a:lnSpc>
                <a:spcPct val="120000"/>
              </a:lnSpc>
              <a:buClr>
                <a:schemeClr val="tx2"/>
              </a:buClr>
              <a:buFont typeface="Arial" charset="0"/>
              <a:buAutoNum type="arabicParenR"/>
            </a:pPr>
            <a:r>
              <a:rPr lang="en-US" dirty="0"/>
              <a:t>case records are coded by race or ethnic origin;</a:t>
            </a:r>
          </a:p>
          <a:p>
            <a:pPr marL="876300" lvl="1" indent="-419100" eaLnBrk="1" hangingPunct="1">
              <a:lnSpc>
                <a:spcPct val="120000"/>
              </a:lnSpc>
              <a:buClr>
                <a:schemeClr val="tx2"/>
              </a:buClr>
              <a:buFont typeface="Arial" charset="0"/>
              <a:buAutoNum type="arabicParenR"/>
            </a:pPr>
            <a:r>
              <a:rPr lang="en-US" dirty="0"/>
              <a:t>offices are displaying the “And Justice for All” poster in a prominent location;</a:t>
            </a:r>
          </a:p>
          <a:p>
            <a:pPr marL="876300" lvl="1" indent="-419100" eaLnBrk="1" hangingPunct="1">
              <a:lnSpc>
                <a:spcPct val="120000"/>
              </a:lnSpc>
              <a:buClr>
                <a:schemeClr val="tx2"/>
              </a:buClr>
              <a:buFont typeface="Arial" charset="0"/>
              <a:buAutoNum type="arabicParenR"/>
            </a:pPr>
            <a:r>
              <a:rPr lang="en-US" dirty="0"/>
              <a:t>nondiscrimination statement; statement to be included in program materials such as application, notices brochures.</a:t>
            </a:r>
          </a:p>
          <a:p>
            <a:pPr marL="876300" lvl="1" indent="-419100" eaLnBrk="1" hangingPunct="1">
              <a:lnSpc>
                <a:spcPct val="120000"/>
              </a:lnSpc>
              <a:buClr>
                <a:schemeClr val="tx2"/>
              </a:buClr>
              <a:buFont typeface="Arial" charset="0"/>
              <a:buAutoNum type="arabicParenR"/>
            </a:pPr>
            <a:r>
              <a:rPr lang="en-US" dirty="0"/>
              <a:t>availability of program information to eligible persons, program applicants and participants;</a:t>
            </a:r>
          </a:p>
          <a:p>
            <a:pPr marL="876300" lvl="1" indent="-419100" eaLnBrk="1" hangingPunct="1">
              <a:lnSpc>
                <a:spcPct val="120000"/>
              </a:lnSpc>
              <a:buClr>
                <a:schemeClr val="tx2"/>
              </a:buClr>
              <a:buFont typeface="Arial" charset="0"/>
              <a:buAutoNum type="arabicParenR"/>
            </a:pPr>
            <a:r>
              <a:rPr lang="en-US" dirty="0"/>
              <a:t>race and ethnicity data collection, and maintenance for 3 years;</a:t>
            </a:r>
          </a:p>
          <a:p>
            <a:pPr marL="876300" lvl="1" indent="-419100" eaLnBrk="1" hangingPunct="1">
              <a:lnSpc>
                <a:spcPct val="120000"/>
              </a:lnSpc>
              <a:buClr>
                <a:schemeClr val="tx2"/>
              </a:buClr>
              <a:buFont typeface="Arial" charset="0"/>
              <a:buAutoNum type="arabicParenR"/>
            </a:pPr>
            <a:r>
              <a:rPr lang="en-US" dirty="0"/>
              <a:t>complaint processing; and</a:t>
            </a:r>
          </a:p>
          <a:p>
            <a:pPr marL="876300" lvl="1" indent="-419100" eaLnBrk="1" hangingPunct="1">
              <a:lnSpc>
                <a:spcPct val="120000"/>
              </a:lnSpc>
              <a:buClr>
                <a:schemeClr val="tx2"/>
              </a:buClr>
              <a:buFont typeface="Arial" charset="0"/>
              <a:buAutoNum type="arabicParenR"/>
            </a:pPr>
            <a:r>
              <a:rPr lang="en-US" dirty="0"/>
              <a:t>training.</a:t>
            </a:r>
            <a:endParaRPr lang="en-US" sz="2200" dirty="0"/>
          </a:p>
          <a:p>
            <a:pPr marL="876300" lvl="1" indent="-419100" eaLnBrk="1" hangingPunct="1">
              <a:lnSpc>
                <a:spcPct val="80000"/>
              </a:lnSpc>
              <a:buFont typeface="Wingdings" pitchFamily="2" charset="2"/>
              <a:buNone/>
            </a:pPr>
            <a:endParaRPr lang="en-US" sz="2200" dirty="0"/>
          </a:p>
          <a:p>
            <a:pPr marL="457200" indent="-457200" eaLnBrk="1" hangingPunct="1">
              <a:lnSpc>
                <a:spcPct val="80000"/>
              </a:lnSpc>
              <a:buFont typeface="Wingdings" pitchFamily="2" charset="2"/>
              <a:buNone/>
            </a:pPr>
            <a:endParaRPr lang="en-US" dirty="0"/>
          </a:p>
        </p:txBody>
      </p:sp>
      <p:sp>
        <p:nvSpPr>
          <p:cNvPr id="4" name="Slide Number Placeholder 3"/>
          <p:cNvSpPr>
            <a:spLocks noGrp="1"/>
          </p:cNvSpPr>
          <p:nvPr>
            <p:ph type="sldNum" sz="quarter" idx="12"/>
          </p:nvPr>
        </p:nvSpPr>
        <p:spPr/>
        <p:txBody>
          <a:bodyPr/>
          <a:lstStyle/>
          <a:p>
            <a:pPr>
              <a:defRPr/>
            </a:pPr>
            <a:fld id="{0D7D7E34-D3AE-46D9-8BC5-0BC666656BA2}" type="slidenum">
              <a:rPr lang="en-US" smtClean="0"/>
              <a:pPr>
                <a:defRPr/>
              </a:pPr>
              <a:t>35</a:t>
            </a:fld>
            <a:endParaRPr lang="en-US" dirty="0"/>
          </a:p>
        </p:txBody>
      </p:sp>
      <p:sp>
        <p:nvSpPr>
          <p:cNvPr id="41987" name="Rectangle 2"/>
          <p:cNvSpPr>
            <a:spLocks noGrp="1" noChangeArrowheads="1"/>
          </p:cNvSpPr>
          <p:nvPr>
            <p:ph type="title"/>
          </p:nvPr>
        </p:nvSpPr>
        <p:spPr>
          <a:xfrm>
            <a:off x="533400" y="274638"/>
            <a:ext cx="8305800" cy="1143000"/>
          </a:xfrm>
        </p:spPr>
        <p:txBody>
          <a:bodyPr>
            <a:noAutofit/>
          </a:bodyPr>
          <a:lstStyle/>
          <a:p>
            <a:pPr algn="ctr" eaLnBrk="1" hangingPunct="1"/>
            <a:r>
              <a:rPr lang="en-US" sz="3700" dirty="0"/>
              <a:t>Routine (Post-Award) Reviews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57551045"/>
      </p:ext>
    </p:extLst>
  </p:cSld>
  <p:clrMapOvr>
    <a:masterClrMapping/>
  </p:clrMapOvr>
  <mc:AlternateContent xmlns:mc="http://schemas.openxmlformats.org/markup-compatibility/2006">
    <mc:Choice xmlns:p14="http://schemas.microsoft.com/office/powerpoint/2010/main" Requires="p14">
      <p:transition spd="slow" p14:dur="2000" advTm="15696"/>
    </mc:Choice>
    <mc:Fallback>
      <p:transition spd="slow" advTm="15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en-US" dirty="0"/>
              <a:t>A Special Compliance Review may be conducted by the USDA Office of the Assistant Secretary for Civil Rights Division staff and/or FNS when there are significant Civil Rights concerns which have a direct impact on the delivery of FNS program services and/or benefits.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Statistical data indicates that a particular minority group is not participating in or benefiting from the Program to an extent indicated by the population potentially eligible to participate in or benefit from the Program.</a:t>
            </a:r>
          </a:p>
          <a:p>
            <a:pPr marL="457200" indent="-457200">
              <a:buAutoNum type="arabicPeriod"/>
            </a:pPr>
            <a:endParaRPr lang="en-US" dirty="0"/>
          </a:p>
          <a:p>
            <a:endParaRPr lang="en-US" dirty="0"/>
          </a:p>
        </p:txBody>
      </p:sp>
      <p:sp>
        <p:nvSpPr>
          <p:cNvPr id="4" name="Slide Number Placeholder 3"/>
          <p:cNvSpPr>
            <a:spLocks noGrp="1"/>
          </p:cNvSpPr>
          <p:nvPr>
            <p:ph type="sldNum" sz="quarter" idx="12"/>
          </p:nvPr>
        </p:nvSpPr>
        <p:spPr/>
        <p:txBody>
          <a:bodyPr/>
          <a:lstStyle/>
          <a:p>
            <a:pPr>
              <a:defRPr/>
            </a:pPr>
            <a:fld id="{E8139BB8-6987-4D1E-A9A8-5B6248028CDA}" type="slidenum">
              <a:rPr lang="en-US" smtClean="0"/>
              <a:pPr>
                <a:defRPr/>
              </a:pPr>
              <a:t>36</a:t>
            </a:fld>
            <a:endParaRPr lang="en-US" dirty="0"/>
          </a:p>
        </p:txBody>
      </p:sp>
      <p:sp>
        <p:nvSpPr>
          <p:cNvPr id="2" name="Title 1"/>
          <p:cNvSpPr>
            <a:spLocks noGrp="1"/>
          </p:cNvSpPr>
          <p:nvPr>
            <p:ph type="title"/>
          </p:nvPr>
        </p:nvSpPr>
        <p:spPr/>
        <p:txBody>
          <a:bodyPr>
            <a:normAutofit/>
          </a:bodyPr>
          <a:lstStyle/>
          <a:p>
            <a:pPr algn="ctr"/>
            <a:r>
              <a:rPr lang="en-US" sz="3700" dirty="0"/>
              <a:t>Special Compliance Review</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4746079"/>
      </p:ext>
    </p:extLst>
  </p:cSld>
  <p:clrMapOvr>
    <a:masterClrMapping/>
  </p:clrMapOvr>
  <mc:AlternateContent xmlns:mc="http://schemas.openxmlformats.org/markup-compatibility/2006">
    <mc:Choice xmlns:p14="http://schemas.microsoft.com/office/powerpoint/2010/main" Requires="p14">
      <p:transition spd="slow" p14:dur="2000" advTm="16373"/>
    </mc:Choice>
    <mc:Fallback>
      <p:transition spd="slow" advTm="16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457200" indent="-457200" fontAlgn="auto">
              <a:spcAft>
                <a:spcPts val="0"/>
              </a:spcAft>
              <a:buFont typeface="Arial" panose="020B0604020202020204" pitchFamily="34" charset="0"/>
              <a:buChar char="•"/>
              <a:defRPr/>
            </a:pPr>
            <a:endParaRPr lang="en-US" sz="2500" dirty="0"/>
          </a:p>
          <a:p>
            <a:pPr marL="0" lvl="0" indent="0">
              <a:spcBef>
                <a:spcPts val="0"/>
              </a:spcBef>
              <a:buClr>
                <a:srgbClr val="E51B2E"/>
              </a:buClr>
            </a:pPr>
            <a:r>
              <a:rPr lang="en-US" sz="2800" dirty="0">
                <a:solidFill>
                  <a:srgbClr val="000000"/>
                </a:solidFill>
                <a:cs typeface="Arial" panose="020B0604020202020204" pitchFamily="34" charset="0"/>
              </a:rPr>
              <a:t>May be scheduled or unscheduled;</a:t>
            </a:r>
          </a:p>
          <a:p>
            <a:pPr marL="0" lvl="0" indent="0">
              <a:spcBef>
                <a:spcPts val="0"/>
              </a:spcBef>
              <a:buClr>
                <a:srgbClr val="E51B2E"/>
              </a:buClr>
            </a:pPr>
            <a:endParaRPr lang="en-US" sz="2800" dirty="0">
              <a:solidFill>
                <a:srgbClr val="000000"/>
              </a:solidFill>
              <a:cs typeface="Arial" panose="020B0604020202020204" pitchFamily="34" charset="0"/>
            </a:endParaRPr>
          </a:p>
          <a:p>
            <a:pPr marL="0" lvl="0" indent="0">
              <a:spcBef>
                <a:spcPts val="0"/>
              </a:spcBef>
              <a:buClr>
                <a:srgbClr val="E51B2E"/>
              </a:buClr>
            </a:pPr>
            <a:r>
              <a:rPr lang="en-US" sz="2800" dirty="0">
                <a:solidFill>
                  <a:srgbClr val="000000"/>
                </a:solidFill>
                <a:cs typeface="Arial" panose="020B0604020202020204" pitchFamily="34" charset="0"/>
              </a:rPr>
              <a:t>To follow-up on previous findings of noncompliance;</a:t>
            </a:r>
          </a:p>
          <a:p>
            <a:pPr marL="0" lvl="0" indent="0">
              <a:spcBef>
                <a:spcPts val="0"/>
              </a:spcBef>
              <a:buClr>
                <a:srgbClr val="E51B2E"/>
              </a:buClr>
            </a:pPr>
            <a:endParaRPr lang="en-US" sz="2800" dirty="0">
              <a:solidFill>
                <a:srgbClr val="000000"/>
              </a:solidFill>
              <a:cs typeface="Arial" panose="020B0604020202020204" pitchFamily="34" charset="0"/>
            </a:endParaRPr>
          </a:p>
          <a:p>
            <a:pPr marL="0" lvl="0" indent="0">
              <a:spcBef>
                <a:spcPts val="0"/>
              </a:spcBef>
              <a:buClr>
                <a:srgbClr val="E51B2E"/>
              </a:buClr>
            </a:pPr>
            <a:r>
              <a:rPr lang="en-US" sz="2800" dirty="0">
                <a:solidFill>
                  <a:srgbClr val="000000"/>
                </a:solidFill>
                <a:cs typeface="Arial" panose="020B0604020202020204" pitchFamily="34" charset="0"/>
              </a:rPr>
              <a:t>To investigate reports of noncompliance by other agencies, media, or grassroots organizations;</a:t>
            </a:r>
          </a:p>
          <a:p>
            <a:pPr marL="0" lvl="0" indent="0">
              <a:spcBef>
                <a:spcPts val="0"/>
              </a:spcBef>
              <a:buClr>
                <a:srgbClr val="E51B2E"/>
              </a:buClr>
            </a:pPr>
            <a:endParaRPr lang="en-US" sz="2800" dirty="0">
              <a:solidFill>
                <a:srgbClr val="000000"/>
              </a:solidFill>
              <a:cs typeface="Arial" panose="020B0604020202020204" pitchFamily="34" charset="0"/>
            </a:endParaRPr>
          </a:p>
          <a:p>
            <a:pPr marL="0" lvl="0" indent="0">
              <a:spcBef>
                <a:spcPts val="0"/>
              </a:spcBef>
              <a:buClr>
                <a:srgbClr val="E51B2E"/>
              </a:buClr>
            </a:pPr>
            <a:r>
              <a:rPr lang="en-US" sz="2800" dirty="0">
                <a:solidFill>
                  <a:srgbClr val="000000"/>
                </a:solidFill>
                <a:cs typeface="Arial" panose="020B0604020202020204" pitchFamily="34" charset="0"/>
              </a:rPr>
              <a:t>May be specific to an incident or policy;</a:t>
            </a:r>
          </a:p>
          <a:p>
            <a:pPr marL="0" lvl="0" indent="0">
              <a:spcBef>
                <a:spcPts val="0"/>
              </a:spcBef>
              <a:buClr>
                <a:srgbClr val="E51B2E"/>
              </a:buClr>
            </a:pPr>
            <a:endParaRPr lang="en-US" sz="2800" dirty="0">
              <a:solidFill>
                <a:srgbClr val="000000"/>
              </a:solidFill>
              <a:cs typeface="Arial" panose="020B0604020202020204" pitchFamily="34" charset="0"/>
            </a:endParaRPr>
          </a:p>
          <a:p>
            <a:pPr marL="0" lvl="0" indent="0">
              <a:spcBef>
                <a:spcPts val="0"/>
              </a:spcBef>
              <a:buClr>
                <a:srgbClr val="E51B2E"/>
              </a:buClr>
            </a:pPr>
            <a:r>
              <a:rPr lang="en-US" sz="2800" dirty="0">
                <a:solidFill>
                  <a:srgbClr val="000000"/>
                </a:solidFill>
                <a:cs typeface="Arial" panose="020B0604020202020204" pitchFamily="34" charset="0"/>
              </a:rPr>
              <a:t>History of statistical underrepresentation of particular group(s); </a:t>
            </a:r>
          </a:p>
          <a:p>
            <a:pPr marL="0" lvl="0" indent="0">
              <a:spcBef>
                <a:spcPts val="0"/>
              </a:spcBef>
              <a:buClr>
                <a:srgbClr val="E51B2E"/>
              </a:buClr>
            </a:pPr>
            <a:endParaRPr lang="en-US" sz="2800" dirty="0">
              <a:solidFill>
                <a:srgbClr val="000000"/>
              </a:solidFill>
              <a:cs typeface="Arial" panose="020B0604020202020204" pitchFamily="34" charset="0"/>
            </a:endParaRPr>
          </a:p>
          <a:p>
            <a:pPr marL="0" lvl="0" indent="0">
              <a:spcBef>
                <a:spcPts val="0"/>
              </a:spcBef>
              <a:buClr>
                <a:srgbClr val="E51B2E"/>
              </a:buClr>
            </a:pPr>
            <a:r>
              <a:rPr lang="en-US" sz="2800" dirty="0">
                <a:solidFill>
                  <a:srgbClr val="000000"/>
                </a:solidFill>
                <a:cs typeface="Arial" panose="020B0604020202020204" pitchFamily="34" charset="0"/>
              </a:rPr>
              <a:t>Pattern of complaints of discrimination.</a:t>
            </a:r>
          </a:p>
          <a:p>
            <a:endParaRPr lang="en-US" dirty="0"/>
          </a:p>
        </p:txBody>
      </p:sp>
      <p:sp>
        <p:nvSpPr>
          <p:cNvPr id="4" name="Slide Number Placeholder 3"/>
          <p:cNvSpPr>
            <a:spLocks noGrp="1"/>
          </p:cNvSpPr>
          <p:nvPr>
            <p:ph type="sldNum" sz="quarter" idx="12"/>
          </p:nvPr>
        </p:nvSpPr>
        <p:spPr/>
        <p:txBody>
          <a:bodyPr/>
          <a:lstStyle/>
          <a:p>
            <a:pPr>
              <a:defRPr/>
            </a:pPr>
            <a:fld id="{E8139BB8-6987-4D1E-A9A8-5B6248028CDA}" type="slidenum">
              <a:rPr lang="en-US" smtClean="0"/>
              <a:pPr>
                <a:defRPr/>
              </a:pPr>
              <a:t>37</a:t>
            </a:fld>
            <a:endParaRPr lang="en-US" dirty="0"/>
          </a:p>
        </p:txBody>
      </p:sp>
      <p:sp>
        <p:nvSpPr>
          <p:cNvPr id="2" name="Title 1"/>
          <p:cNvSpPr>
            <a:spLocks noGrp="1"/>
          </p:cNvSpPr>
          <p:nvPr>
            <p:ph type="title"/>
          </p:nvPr>
        </p:nvSpPr>
        <p:spPr/>
        <p:txBody>
          <a:bodyPr>
            <a:normAutofit/>
          </a:bodyPr>
          <a:lstStyle/>
          <a:p>
            <a:pPr algn="ctr"/>
            <a:r>
              <a:rPr lang="en-US" sz="3700" dirty="0"/>
              <a:t>Special Compliance Reviews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09564151"/>
      </p:ext>
    </p:extLst>
  </p:cSld>
  <p:clrMapOvr>
    <a:masterClrMapping/>
  </p:clrMapOvr>
  <mc:AlternateContent xmlns:mc="http://schemas.openxmlformats.org/markup-compatibility/2006">
    <mc:Choice xmlns:p14="http://schemas.microsoft.com/office/powerpoint/2010/main" Requires="p14">
      <p:transition spd="slow" p14:dur="2000" advTm="15262"/>
    </mc:Choice>
    <mc:Fallback>
      <p:transition spd="slow" advTm="15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3"/>
          <p:cNvSpPr>
            <a:spLocks noGrp="1" noChangeArrowheads="1"/>
          </p:cNvSpPr>
          <p:nvPr>
            <p:ph idx="1"/>
          </p:nvPr>
        </p:nvSpPr>
        <p:spPr/>
        <p:txBody>
          <a:bodyPr>
            <a:normAutofit fontScale="92500" lnSpcReduction="20000"/>
          </a:bodyPr>
          <a:lstStyle/>
          <a:p>
            <a:pPr eaLnBrk="1" hangingPunct="1">
              <a:lnSpc>
                <a:spcPct val="90000"/>
              </a:lnSpc>
              <a:buFont typeface="Wingdings" charset="2"/>
              <a:buNone/>
            </a:pPr>
            <a:r>
              <a:rPr lang="en-US" dirty="0"/>
              <a:t>  </a:t>
            </a:r>
          </a:p>
          <a:p>
            <a:pPr eaLnBrk="1" hangingPunct="1">
              <a:lnSpc>
                <a:spcPct val="90000"/>
              </a:lnSpc>
              <a:buFont typeface="Arial" panose="020B0604020202020204" pitchFamily="34" charset="0"/>
              <a:buChar char="•"/>
            </a:pPr>
            <a:r>
              <a:rPr lang="en-US" sz="2800" dirty="0"/>
              <a:t>“Noncompliance”: </a:t>
            </a:r>
            <a:r>
              <a:rPr lang="en-US" sz="2600" dirty="0"/>
              <a:t>A factual finding that any civil rights requirement, as provided by law, regulation, policy, instruction, or guidelines, is not being adhered to by a State agency, local agency, or other subrecipient.</a:t>
            </a:r>
          </a:p>
          <a:p>
            <a:pPr eaLnBrk="1" hangingPunct="1">
              <a:lnSpc>
                <a:spcPct val="90000"/>
              </a:lnSpc>
              <a:buFont typeface="Wingdings" charset="2"/>
              <a:buNone/>
            </a:pPr>
            <a:endParaRPr lang="en-US" sz="2600" dirty="0"/>
          </a:p>
          <a:p>
            <a:pPr>
              <a:buFont typeface="Arial" panose="020B0604020202020204" pitchFamily="34" charset="0"/>
              <a:buChar char="•"/>
            </a:pPr>
            <a:r>
              <a:rPr lang="en-US" sz="2800" dirty="0"/>
              <a:t>Steps must be taken immediately to obtain </a:t>
            </a:r>
            <a:r>
              <a:rPr lang="en-US" sz="2800" b="1" i="1" dirty="0">
                <a:solidFill>
                  <a:srgbClr val="0033CC"/>
                </a:solidFill>
              </a:rPr>
              <a:t>voluntary</a:t>
            </a:r>
            <a:r>
              <a:rPr lang="en-US" sz="2800" dirty="0">
                <a:solidFill>
                  <a:srgbClr val="0033CC"/>
                </a:solidFill>
              </a:rPr>
              <a:t> </a:t>
            </a:r>
            <a:r>
              <a:rPr lang="en-US" sz="2800" dirty="0"/>
              <a:t> compliance.</a:t>
            </a:r>
          </a:p>
          <a:p>
            <a:pPr>
              <a:buFont typeface="Arial" panose="020B0604020202020204" pitchFamily="34" charset="0"/>
              <a:buChar char="•"/>
            </a:pPr>
            <a:endParaRPr lang="en-US" sz="2800" dirty="0"/>
          </a:p>
          <a:p>
            <a:pPr>
              <a:buFont typeface="Arial" panose="020B0604020202020204" pitchFamily="34" charset="0"/>
              <a:buChar char="•"/>
            </a:pPr>
            <a:r>
              <a:rPr lang="en-US" sz="2800" dirty="0"/>
              <a:t>Effective date of the finding of noncompliance is the date of notice to the State agency, local agency, or other subrecipient. </a:t>
            </a:r>
          </a:p>
          <a:p>
            <a:pPr eaLnBrk="1" hangingPunct="1">
              <a:lnSpc>
                <a:spcPct val="90000"/>
              </a:lnSpc>
              <a:buFont typeface="Wingdings" charset="2"/>
              <a:buNone/>
            </a:pPr>
            <a:endParaRPr lang="en-US" sz="2600" dirty="0"/>
          </a:p>
        </p:txBody>
      </p:sp>
      <p:sp>
        <p:nvSpPr>
          <p:cNvPr id="45058" name="Slide Number Placeholder 5"/>
          <p:cNvSpPr>
            <a:spLocks noGrp="1"/>
          </p:cNvSpPr>
          <p:nvPr>
            <p:ph type="sldNum" sz="quarter" idx="12"/>
          </p:nvPr>
        </p:nvSpPr>
        <p:spPr>
          <a:noFill/>
        </p:spPr>
        <p:txBody>
          <a:bodyPr/>
          <a:lstStyle/>
          <a:p>
            <a:fld id="{FDFB4244-2A1F-493C-BEE5-78C4021413A7}" type="slidenum">
              <a:rPr lang="en-US" smtClean="0"/>
              <a:pPr/>
              <a:t>38</a:t>
            </a:fld>
            <a:endParaRPr lang="en-US" dirty="0"/>
          </a:p>
        </p:txBody>
      </p:sp>
      <p:sp>
        <p:nvSpPr>
          <p:cNvPr id="45059" name="Rectangle 2"/>
          <p:cNvSpPr>
            <a:spLocks noGrp="1" noChangeArrowheads="1"/>
          </p:cNvSpPr>
          <p:nvPr>
            <p:ph type="title"/>
          </p:nvPr>
        </p:nvSpPr>
        <p:spPr/>
        <p:txBody>
          <a:bodyPr/>
          <a:lstStyle/>
          <a:p>
            <a:pPr algn="ctr" eaLnBrk="1" hangingPunct="1"/>
            <a:r>
              <a:rPr lang="en-US" b="1" dirty="0">
                <a:latin typeface="+mn-lt"/>
              </a:rPr>
              <a:t> </a:t>
            </a:r>
            <a:r>
              <a:rPr lang="en-US" sz="3700" b="1" dirty="0">
                <a:latin typeface="+mn-lt"/>
              </a:rPr>
              <a:t>Resolution of Noncompliance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77794484"/>
      </p:ext>
    </p:extLst>
  </p:cSld>
  <p:clrMapOvr>
    <a:masterClrMapping/>
  </p:clrMapOvr>
  <mc:AlternateContent xmlns:mc="http://schemas.openxmlformats.org/markup-compatibility/2006">
    <mc:Choice xmlns:p14="http://schemas.microsoft.com/office/powerpoint/2010/main" Requires="p14">
      <p:transition spd="slow" p14:dur="2000" advTm="16212"/>
    </mc:Choice>
    <mc:Fallback>
      <p:transition spd="slow" advTm="16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a:lnSpc>
                <a:spcPct val="90000"/>
              </a:lnSpc>
              <a:buClrTx/>
              <a:buFont typeface="Arial" panose="020B0604020202020204" pitchFamily="34" charset="0"/>
              <a:buChar char="•"/>
            </a:pPr>
            <a:r>
              <a:rPr lang="en-US" sz="2800" dirty="0"/>
              <a:t>A Voluntary Resolution Agreement (VRA) is an agreement that recipient(s) are willfully consenting to undertake remedial actions to address identified Civil Rights concerns or in violation with applicable Civil Rights laws and/or regulations. </a:t>
            </a:r>
          </a:p>
          <a:p>
            <a:pPr>
              <a:lnSpc>
                <a:spcPct val="90000"/>
              </a:lnSpc>
              <a:buClrTx/>
              <a:buFont typeface="Arial" panose="020B0604020202020204" pitchFamily="34" charset="0"/>
              <a:buChar char="•"/>
            </a:pPr>
            <a:endParaRPr lang="en-US" sz="2800" dirty="0"/>
          </a:p>
          <a:p>
            <a:pPr>
              <a:lnSpc>
                <a:spcPct val="100000"/>
              </a:lnSpc>
              <a:buClrTx/>
              <a:buFont typeface="Arial" panose="020B0604020202020204" pitchFamily="34" charset="0"/>
              <a:buChar char="•"/>
            </a:pPr>
            <a:r>
              <a:rPr lang="en-US" sz="2800" dirty="0"/>
              <a:t>The VRA may be between multiple parties such as the officials in authority to regulate civil rights laws (Food and Nutrition Service, Civil Rights Division, (FNS CRD)), recipient or sub-recipient (State agency or school), and program participant (Complainant). </a:t>
            </a:r>
          </a:p>
          <a:p>
            <a:pPr>
              <a:lnSpc>
                <a:spcPct val="100000"/>
              </a:lnSpc>
              <a:buClrTx/>
              <a:buFont typeface="Arial" panose="020B0604020202020204" pitchFamily="34" charset="0"/>
              <a:buChar char="•"/>
            </a:pPr>
            <a:endParaRPr lang="en-US" sz="2800" dirty="0"/>
          </a:p>
          <a:p>
            <a:pPr>
              <a:buClrTx/>
              <a:buFont typeface="Arial" panose="020B0604020202020204" pitchFamily="34" charset="0"/>
              <a:buChar char="•"/>
            </a:pPr>
            <a:r>
              <a:rPr lang="en-US" sz="2800" dirty="0"/>
              <a:t>Voluntary Resolution Agreements may be used to closeout a Civil Rights Review at the discretion of FNS CRD in lieu of issuing a written Civil Rights Review report with findings. </a:t>
            </a:r>
          </a:p>
          <a:p>
            <a:endParaRPr lang="en-US" dirty="0"/>
          </a:p>
        </p:txBody>
      </p:sp>
      <p:sp>
        <p:nvSpPr>
          <p:cNvPr id="3" name="Title 2"/>
          <p:cNvSpPr>
            <a:spLocks noGrp="1"/>
          </p:cNvSpPr>
          <p:nvPr>
            <p:ph type="title"/>
          </p:nvPr>
        </p:nvSpPr>
        <p:spPr/>
        <p:txBody>
          <a:bodyPr>
            <a:normAutofit/>
          </a:bodyPr>
          <a:lstStyle/>
          <a:p>
            <a:r>
              <a:rPr lang="en-US" sz="4000" dirty="0"/>
              <a:t>Voluntary Resolution Agreement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72906150"/>
      </p:ext>
    </p:extLst>
  </p:cSld>
  <p:clrMapOvr>
    <a:masterClrMapping/>
  </p:clrMapOvr>
  <mc:AlternateContent xmlns:mc="http://schemas.openxmlformats.org/markup-compatibility/2006">
    <mc:Choice xmlns:p14="http://schemas.microsoft.com/office/powerpoint/2010/main" Requires="p14">
      <p:transition spd="slow" p14:dur="2000" advTm="14661"/>
    </mc:Choice>
    <mc:Fallback>
      <p:transition spd="slow" advTm="14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defRPr/>
            </a:pPr>
            <a:endParaRPr lang="en-US" altLang="en-US" sz="2800" dirty="0"/>
          </a:p>
          <a:p>
            <a:pPr>
              <a:defRPr/>
            </a:pPr>
            <a:endParaRPr lang="en-US" altLang="en-US" sz="2800" dirty="0"/>
          </a:p>
          <a:p>
            <a:pPr>
              <a:defRPr/>
            </a:pPr>
            <a:r>
              <a:rPr lang="en-US" altLang="en-US" sz="2800" dirty="0"/>
              <a:t>Richard B. Russell National School Lunch Act of 1946</a:t>
            </a:r>
          </a:p>
          <a:p>
            <a:pPr>
              <a:defRPr/>
            </a:pPr>
            <a:endParaRPr lang="en-US" altLang="en-US" sz="2000" dirty="0"/>
          </a:p>
          <a:p>
            <a:pPr>
              <a:defRPr/>
            </a:pPr>
            <a:r>
              <a:rPr lang="en-US" altLang="en-US" sz="2800" dirty="0"/>
              <a:t>Child Nutrition Act of 1966</a:t>
            </a:r>
          </a:p>
          <a:p>
            <a:endParaRPr lang="en-US" dirty="0"/>
          </a:p>
        </p:txBody>
      </p:sp>
      <p:sp>
        <p:nvSpPr>
          <p:cNvPr id="3" name="Title 2"/>
          <p:cNvSpPr>
            <a:spLocks noGrp="1"/>
          </p:cNvSpPr>
          <p:nvPr>
            <p:ph type="title"/>
          </p:nvPr>
        </p:nvSpPr>
        <p:spPr/>
        <p:txBody>
          <a:bodyPr>
            <a:normAutofit fontScale="90000"/>
          </a:bodyPr>
          <a:lstStyle/>
          <a:p>
            <a:r>
              <a:rPr lang="en-US" sz="4400" dirty="0"/>
              <a:t>Civil Rights and Program Authorities</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47835289"/>
      </p:ext>
    </p:extLst>
  </p:cSld>
  <p:clrMapOvr>
    <a:masterClrMapping/>
  </p:clrMapOvr>
  <mc:AlternateContent xmlns:mc="http://schemas.openxmlformats.org/markup-compatibility/2006">
    <mc:Choice xmlns:p14="http://schemas.microsoft.com/office/powerpoint/2010/main" Requires="p14">
      <p:transition spd="slow" p14:dur="2000" advTm="32959"/>
    </mc:Choice>
    <mc:Fallback>
      <p:transition spd="slow" advTm="32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3600" dirty="0"/>
              <a:t>Training helps ensure that individuals involved in all levels of administration of programs that receive Federal financial assistance understand Federal laws, regulations, instructions, policies and other guidance. </a:t>
            </a:r>
          </a:p>
          <a:p>
            <a:endParaRPr lang="en-US" dirty="0"/>
          </a:p>
        </p:txBody>
      </p:sp>
      <p:sp>
        <p:nvSpPr>
          <p:cNvPr id="3" name="Title 2"/>
          <p:cNvSpPr>
            <a:spLocks noGrp="1"/>
          </p:cNvSpPr>
          <p:nvPr>
            <p:ph type="title"/>
          </p:nvPr>
        </p:nvSpPr>
        <p:spPr/>
        <p:txBody>
          <a:bodyPr/>
          <a:lstStyle/>
          <a:p>
            <a:pPr algn="ctr"/>
            <a:r>
              <a:rPr lang="en-US" altLang="en-US" dirty="0">
                <a:cs typeface="Lucida Sans Unicode" panose="020B0602030504020204" pitchFamily="34" charset="0"/>
              </a:rPr>
              <a:t>Why Civil Rights Training?</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41961190"/>
      </p:ext>
    </p:extLst>
  </p:cSld>
  <p:clrMapOvr>
    <a:masterClrMapping/>
  </p:clrMapOvr>
  <mc:AlternateContent xmlns:mc="http://schemas.openxmlformats.org/markup-compatibility/2006">
    <mc:Choice xmlns:p14="http://schemas.microsoft.com/office/powerpoint/2010/main" Requires="p14">
      <p:transition spd="slow" p14:dur="2000" advTm="19913"/>
    </mc:Choice>
    <mc:Fallback>
      <p:transition spd="slow" advTm="19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3"/>
          <p:cNvSpPr>
            <a:spLocks noGrp="1" noChangeArrowheads="1"/>
          </p:cNvSpPr>
          <p:nvPr>
            <p:ph idx="1"/>
          </p:nvPr>
        </p:nvSpPr>
        <p:spPr/>
        <p:txBody>
          <a:bodyPr/>
          <a:lstStyle/>
          <a:p>
            <a:pPr eaLnBrk="1" hangingPunct="1">
              <a:lnSpc>
                <a:spcPct val="80000"/>
              </a:lnSpc>
              <a:buFont typeface="Wingdings" pitchFamily="2" charset="2"/>
              <a:buNone/>
            </a:pPr>
            <a:r>
              <a:rPr lang="en-US" sz="2000" i="1" dirty="0"/>
              <a:t>Specific subject matter required, but not limited to:</a:t>
            </a:r>
          </a:p>
          <a:p>
            <a:pPr lvl="1" eaLnBrk="1" hangingPunct="1"/>
            <a:r>
              <a:rPr lang="en-US" sz="2200" dirty="0"/>
              <a:t>Collection and use of data;</a:t>
            </a:r>
          </a:p>
          <a:p>
            <a:pPr lvl="1" eaLnBrk="1" hangingPunct="1"/>
            <a:r>
              <a:rPr lang="en-US" sz="2200" dirty="0"/>
              <a:t>Effective public notification systems;</a:t>
            </a:r>
          </a:p>
          <a:p>
            <a:pPr lvl="1" eaLnBrk="1" hangingPunct="1"/>
            <a:r>
              <a:rPr lang="en-US" sz="2200" dirty="0"/>
              <a:t>Complaint procedures;</a:t>
            </a:r>
          </a:p>
          <a:p>
            <a:pPr lvl="1" eaLnBrk="1" hangingPunct="1"/>
            <a:r>
              <a:rPr lang="en-US" sz="2200" dirty="0"/>
              <a:t>Compliance review techniques;</a:t>
            </a:r>
          </a:p>
          <a:p>
            <a:pPr lvl="1" eaLnBrk="1" hangingPunct="1"/>
            <a:r>
              <a:rPr lang="en-US" sz="2200" dirty="0"/>
              <a:t>Resolution of noncompliance;</a:t>
            </a:r>
          </a:p>
          <a:p>
            <a:pPr lvl="1" eaLnBrk="1" hangingPunct="1"/>
            <a:r>
              <a:rPr lang="en-US" sz="2200" dirty="0"/>
              <a:t>Requirements for reasonable modifications for persons with disabilities;</a:t>
            </a:r>
          </a:p>
          <a:p>
            <a:pPr lvl="1" eaLnBrk="1" hangingPunct="1"/>
            <a:r>
              <a:rPr lang="en-US" sz="2200" dirty="0"/>
              <a:t>Requirements for language assistance;</a:t>
            </a:r>
          </a:p>
          <a:p>
            <a:pPr lvl="1" eaLnBrk="1" hangingPunct="1"/>
            <a:r>
              <a:rPr lang="en-US" sz="2200" dirty="0"/>
              <a:t>Conflict resolution; and</a:t>
            </a:r>
          </a:p>
          <a:p>
            <a:pPr lvl="1" eaLnBrk="1" hangingPunct="1"/>
            <a:r>
              <a:rPr lang="en-US" sz="2200" dirty="0"/>
              <a:t>Customer service.</a:t>
            </a:r>
          </a:p>
          <a:p>
            <a:pPr eaLnBrk="1" hangingPunct="1">
              <a:lnSpc>
                <a:spcPct val="80000"/>
              </a:lnSpc>
              <a:buFont typeface="Wingdings" pitchFamily="2" charset="2"/>
              <a:buNone/>
            </a:pPr>
            <a:endParaRPr lang="en-US" dirty="0"/>
          </a:p>
        </p:txBody>
      </p:sp>
      <p:sp>
        <p:nvSpPr>
          <p:cNvPr id="4" name="Slide Number Placeholder 3"/>
          <p:cNvSpPr>
            <a:spLocks noGrp="1"/>
          </p:cNvSpPr>
          <p:nvPr>
            <p:ph type="sldNum" sz="quarter" idx="12"/>
          </p:nvPr>
        </p:nvSpPr>
        <p:spPr/>
        <p:txBody>
          <a:bodyPr/>
          <a:lstStyle/>
          <a:p>
            <a:pPr>
              <a:defRPr/>
            </a:pPr>
            <a:fld id="{0D7D7E34-D3AE-46D9-8BC5-0BC666656BA2}" type="slidenum">
              <a:rPr lang="en-US" smtClean="0"/>
              <a:pPr>
                <a:defRPr/>
              </a:pPr>
              <a:t>41</a:t>
            </a:fld>
            <a:endParaRPr lang="en-US" dirty="0"/>
          </a:p>
        </p:txBody>
      </p:sp>
      <p:sp>
        <p:nvSpPr>
          <p:cNvPr id="30723" name="Rectangle 2"/>
          <p:cNvSpPr>
            <a:spLocks noGrp="1" noChangeArrowheads="1"/>
          </p:cNvSpPr>
          <p:nvPr>
            <p:ph type="title"/>
          </p:nvPr>
        </p:nvSpPr>
        <p:spPr>
          <a:xfrm>
            <a:off x="685800" y="274638"/>
            <a:ext cx="8001000" cy="1143000"/>
          </a:xfrm>
        </p:spPr>
        <p:txBody>
          <a:bodyPr>
            <a:normAutofit fontScale="90000"/>
          </a:bodyPr>
          <a:lstStyle/>
          <a:p>
            <a:pPr algn="ctr" eaLnBrk="1" hangingPunct="1"/>
            <a:r>
              <a:rPr lang="en-US" dirty="0"/>
              <a:t/>
            </a:r>
            <a:br>
              <a:rPr lang="en-US" dirty="0"/>
            </a:br>
            <a:r>
              <a:rPr lang="en-US" dirty="0"/>
              <a:t/>
            </a:r>
            <a:br>
              <a:rPr lang="en-US" dirty="0"/>
            </a:br>
            <a:r>
              <a:rPr lang="en-US" dirty="0"/>
              <a:t>Civil Rights Training</a:t>
            </a:r>
            <a:br>
              <a:rPr lang="en-US" dirty="0"/>
            </a:br>
            <a:r>
              <a:rPr lang="en-US" dirty="0"/>
              <a:t/>
            </a:r>
            <a:br>
              <a:rPr lang="en-US" dirty="0"/>
            </a:br>
            <a:r>
              <a:rPr lang="en-US" sz="3000" dirty="0"/>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80063258"/>
      </p:ext>
    </p:extLst>
  </p:cSld>
  <p:clrMapOvr>
    <a:masterClrMapping/>
  </p:clrMapOvr>
  <mc:AlternateContent xmlns:mc="http://schemas.openxmlformats.org/markup-compatibility/2006">
    <mc:Choice xmlns:p14="http://schemas.microsoft.com/office/powerpoint/2010/main" Requires="p14">
      <p:transition spd="slow" p14:dur="2000" advTm="21293"/>
    </mc:Choice>
    <mc:Fallback>
      <p:transition spd="slow" advTm="21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3"/>
          <p:cNvSpPr>
            <a:spLocks noGrp="1" noChangeArrowheads="1"/>
          </p:cNvSpPr>
          <p:nvPr>
            <p:ph idx="1"/>
          </p:nvPr>
        </p:nvSpPr>
        <p:spPr/>
        <p:txBody>
          <a:bodyPr>
            <a:normAutofit lnSpcReduction="10000"/>
          </a:bodyPr>
          <a:lstStyle/>
          <a:p>
            <a:pPr eaLnBrk="1" hangingPunct="1">
              <a:buFont typeface="Arial" panose="020B0604020202020204" pitchFamily="34" charset="0"/>
              <a:buChar char="•"/>
            </a:pPr>
            <a:r>
              <a:rPr lang="en-US" sz="2500" dirty="0"/>
              <a:t>State agencies are responsible for training local agencies on an </a:t>
            </a:r>
            <a:r>
              <a:rPr lang="en-US" sz="2500" b="1" u="sng" dirty="0"/>
              <a:t>annual basis</a:t>
            </a:r>
            <a:r>
              <a:rPr lang="en-US" sz="2500" dirty="0"/>
              <a:t>. </a:t>
            </a:r>
          </a:p>
          <a:p>
            <a:pPr eaLnBrk="1" hangingPunct="1">
              <a:buFont typeface="Arial" panose="020B0604020202020204" pitchFamily="34" charset="0"/>
              <a:buChar char="•"/>
            </a:pPr>
            <a:endParaRPr lang="en-US" sz="2000" dirty="0"/>
          </a:p>
          <a:p>
            <a:pPr eaLnBrk="1" hangingPunct="1">
              <a:buFont typeface="Arial" panose="020B0604020202020204" pitchFamily="34" charset="0"/>
              <a:buChar char="•"/>
            </a:pPr>
            <a:r>
              <a:rPr lang="en-US" sz="2500" dirty="0"/>
              <a:t>Local agencies are responsible for training their subrecipients, including “frontline staff” who interact with applicants or participants on an </a:t>
            </a:r>
            <a:r>
              <a:rPr lang="en-US" sz="2500" b="1" u="sng" dirty="0"/>
              <a:t>annual basis</a:t>
            </a:r>
            <a:r>
              <a:rPr lang="en-US" sz="2500" dirty="0"/>
              <a:t>.</a:t>
            </a:r>
          </a:p>
          <a:p>
            <a:pPr eaLnBrk="1" hangingPunct="1">
              <a:buFont typeface="Arial" panose="020B0604020202020204" pitchFamily="34" charset="0"/>
              <a:buChar char="•"/>
            </a:pPr>
            <a:endParaRPr lang="en-US" sz="2000" dirty="0"/>
          </a:p>
          <a:p>
            <a:pPr eaLnBrk="1" hangingPunct="1">
              <a:buFont typeface="Arial" panose="020B0604020202020204" pitchFamily="34" charset="0"/>
              <a:buChar char="•"/>
            </a:pPr>
            <a:r>
              <a:rPr lang="en-US" sz="2500" dirty="0"/>
              <a:t>New employees before participating in Program activities</a:t>
            </a:r>
          </a:p>
          <a:p>
            <a:pPr eaLnBrk="1" hangingPunct="1">
              <a:buFont typeface="Arial" panose="020B0604020202020204" pitchFamily="34" charset="0"/>
              <a:buChar char="•"/>
            </a:pPr>
            <a:endParaRPr lang="en-US" sz="2000" dirty="0"/>
          </a:p>
          <a:p>
            <a:pPr eaLnBrk="1" hangingPunct="1">
              <a:buFont typeface="Arial" panose="020B0604020202020204" pitchFamily="34" charset="0"/>
              <a:buChar char="•"/>
            </a:pPr>
            <a:r>
              <a:rPr lang="en-US" sz="2500" dirty="0"/>
              <a:t>Volunteers must receive training</a:t>
            </a:r>
          </a:p>
          <a:p>
            <a:pPr eaLnBrk="1" hangingPunct="1"/>
            <a:endParaRPr lang="en-US" sz="2500" dirty="0"/>
          </a:p>
          <a:p>
            <a:pPr eaLnBrk="1" hangingPunct="1"/>
            <a:endParaRPr lang="en-US" sz="2500" dirty="0"/>
          </a:p>
          <a:p>
            <a:pPr eaLnBrk="1" hangingPunct="1"/>
            <a:endParaRPr lang="en-US" sz="2500" dirty="0"/>
          </a:p>
        </p:txBody>
      </p:sp>
      <p:sp>
        <p:nvSpPr>
          <p:cNvPr id="4" name="Slide Number Placeholder 3"/>
          <p:cNvSpPr>
            <a:spLocks noGrp="1"/>
          </p:cNvSpPr>
          <p:nvPr>
            <p:ph type="sldNum" sz="quarter" idx="12"/>
          </p:nvPr>
        </p:nvSpPr>
        <p:spPr/>
        <p:txBody>
          <a:bodyPr/>
          <a:lstStyle/>
          <a:p>
            <a:pPr>
              <a:defRPr/>
            </a:pPr>
            <a:fld id="{0D7D7E34-D3AE-46D9-8BC5-0BC666656BA2}" type="slidenum">
              <a:rPr lang="en-US" smtClean="0"/>
              <a:pPr>
                <a:defRPr/>
              </a:pPr>
              <a:t>42</a:t>
            </a:fld>
            <a:endParaRPr lang="en-US" dirty="0"/>
          </a:p>
        </p:txBody>
      </p:sp>
      <p:sp>
        <p:nvSpPr>
          <p:cNvPr id="29699" name="Rectangle 2"/>
          <p:cNvSpPr>
            <a:spLocks noGrp="1" noChangeArrowheads="1"/>
          </p:cNvSpPr>
          <p:nvPr>
            <p:ph type="title"/>
          </p:nvPr>
        </p:nvSpPr>
        <p:spPr/>
        <p:txBody>
          <a:bodyPr>
            <a:normAutofit fontScale="90000"/>
          </a:bodyPr>
          <a:lstStyle/>
          <a:p>
            <a:pPr algn="ctr" eaLnBrk="1" hangingPunct="1"/>
            <a:r>
              <a:rPr lang="en-US" dirty="0"/>
              <a:t/>
            </a:r>
            <a:br>
              <a:rPr lang="en-US" dirty="0"/>
            </a:br>
            <a:r>
              <a:rPr lang="en-US" dirty="0"/>
              <a:t>Civil Rights Training</a:t>
            </a:r>
            <a:br>
              <a:rPr lang="en-US" dirty="0"/>
            </a:b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75171730"/>
      </p:ext>
    </p:extLst>
  </p:cSld>
  <p:clrMapOvr>
    <a:masterClrMapping/>
  </p:clrMapOvr>
  <mc:AlternateContent xmlns:mc="http://schemas.openxmlformats.org/markup-compatibility/2006">
    <mc:Choice xmlns:p14="http://schemas.microsoft.com/office/powerpoint/2010/main" Requires="p14">
      <p:transition spd="slow" p14:dur="2000" advTm="20574"/>
    </mc:Choice>
    <mc:Fallback>
      <p:transition spd="slow" advTm="20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idx="1"/>
          </p:nvPr>
        </p:nvSpPr>
        <p:spPr/>
        <p:txBody>
          <a:bodyPr/>
          <a:lstStyle/>
          <a:p>
            <a:pPr>
              <a:spcBef>
                <a:spcPct val="0"/>
              </a:spcBef>
              <a:spcAft>
                <a:spcPts val="600"/>
              </a:spcAft>
              <a:buFont typeface="Arial" panose="020B0604020202020204" pitchFamily="34" charset="0"/>
              <a:buChar char="•"/>
            </a:pPr>
            <a:r>
              <a:rPr lang="en-US" sz="2500" dirty="0"/>
              <a:t>All staff should receive training on all aspects of civil rights compliance;</a:t>
            </a:r>
          </a:p>
          <a:p>
            <a:pPr>
              <a:spcBef>
                <a:spcPct val="0"/>
              </a:spcBef>
              <a:spcAft>
                <a:spcPts val="600"/>
              </a:spcAft>
              <a:buFont typeface="Arial" panose="020B0604020202020204" pitchFamily="34" charset="0"/>
              <a:buChar char="•"/>
            </a:pPr>
            <a:endParaRPr lang="en-US" sz="1800" dirty="0"/>
          </a:p>
          <a:p>
            <a:pPr>
              <a:spcBef>
                <a:spcPct val="0"/>
              </a:spcBef>
              <a:spcAft>
                <a:spcPts val="600"/>
              </a:spcAft>
              <a:buFont typeface="Arial" panose="020B0604020202020204" pitchFamily="34" charset="0"/>
              <a:buChar char="•"/>
            </a:pPr>
            <a:r>
              <a:rPr lang="en-US" sz="2500" dirty="0"/>
              <a:t>Staff should be able to identify a civil rights complaint if received;</a:t>
            </a:r>
          </a:p>
          <a:p>
            <a:pPr>
              <a:spcBef>
                <a:spcPct val="0"/>
              </a:spcBef>
              <a:spcAft>
                <a:spcPts val="600"/>
              </a:spcAft>
              <a:buFont typeface="Arial" panose="020B0604020202020204" pitchFamily="34" charset="0"/>
              <a:buChar char="•"/>
            </a:pPr>
            <a:endParaRPr lang="en-US" sz="1800" dirty="0"/>
          </a:p>
          <a:p>
            <a:pPr>
              <a:spcBef>
                <a:spcPct val="0"/>
              </a:spcBef>
              <a:spcAft>
                <a:spcPts val="600"/>
              </a:spcAft>
              <a:buFont typeface="Arial" panose="020B0604020202020204" pitchFamily="34" charset="0"/>
              <a:buChar char="•"/>
            </a:pPr>
            <a:r>
              <a:rPr lang="en-US" sz="2500" dirty="0"/>
              <a:t>They should know what to do if they receive a complaint;</a:t>
            </a:r>
          </a:p>
          <a:p>
            <a:pPr>
              <a:spcBef>
                <a:spcPct val="0"/>
              </a:spcBef>
              <a:spcAft>
                <a:spcPts val="600"/>
              </a:spcAft>
              <a:buFont typeface="Arial" panose="020B0604020202020204" pitchFamily="34" charset="0"/>
              <a:buChar char="•"/>
            </a:pPr>
            <a:endParaRPr lang="en-US" sz="1800" dirty="0"/>
          </a:p>
          <a:p>
            <a:pPr>
              <a:spcBef>
                <a:spcPct val="0"/>
              </a:spcBef>
              <a:spcAft>
                <a:spcPts val="600"/>
              </a:spcAft>
              <a:buFont typeface="Arial" panose="020B0604020202020204" pitchFamily="34" charset="0"/>
              <a:buChar char="•"/>
            </a:pPr>
            <a:r>
              <a:rPr lang="en-US" sz="2500" dirty="0"/>
              <a:t>Understand that it is the basic right of the individual to file a complaint.</a:t>
            </a:r>
          </a:p>
        </p:txBody>
      </p:sp>
      <p:sp>
        <p:nvSpPr>
          <p:cNvPr id="4" name="Slide Number Placeholder 3"/>
          <p:cNvSpPr>
            <a:spLocks noGrp="1"/>
          </p:cNvSpPr>
          <p:nvPr>
            <p:ph type="sldNum" sz="quarter" idx="12"/>
          </p:nvPr>
        </p:nvSpPr>
        <p:spPr/>
        <p:txBody>
          <a:bodyPr/>
          <a:lstStyle/>
          <a:p>
            <a:pPr>
              <a:defRPr/>
            </a:pPr>
            <a:fld id="{0D7D7E34-D3AE-46D9-8BC5-0BC666656BA2}" type="slidenum">
              <a:rPr lang="en-US" smtClean="0"/>
              <a:pPr>
                <a:defRPr/>
              </a:pPr>
              <a:t>43</a:t>
            </a:fld>
            <a:endParaRPr lang="en-US" dirty="0"/>
          </a:p>
        </p:txBody>
      </p:sp>
      <p:sp>
        <p:nvSpPr>
          <p:cNvPr id="31746" name="Rectangle 2"/>
          <p:cNvSpPr>
            <a:spLocks noGrp="1" noChangeArrowheads="1"/>
          </p:cNvSpPr>
          <p:nvPr>
            <p:ph type="title"/>
          </p:nvPr>
        </p:nvSpPr>
        <p:spPr/>
        <p:txBody>
          <a:bodyPr>
            <a:normAutofit/>
          </a:bodyPr>
          <a:lstStyle/>
          <a:p>
            <a:pPr algn="ctr"/>
            <a:r>
              <a:rPr lang="en-US" sz="3700" dirty="0"/>
              <a:t>Civil Rights Training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1727574"/>
      </p:ext>
    </p:extLst>
  </p:cSld>
  <p:clrMapOvr>
    <a:masterClrMapping/>
  </p:clrMapOvr>
  <mc:AlternateContent xmlns:mc="http://schemas.openxmlformats.org/markup-compatibility/2006">
    <mc:Choice xmlns:p14="http://schemas.microsoft.com/office/powerpoint/2010/main" Requires="p14">
      <p:transition spd="slow" p14:dur="2000" advTm="16813"/>
    </mc:Choice>
    <mc:Fallback>
      <p:transition spd="slow" advTm="16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3"/>
          <p:cNvSpPr>
            <a:spLocks noGrp="1" noChangeArrowheads="1"/>
          </p:cNvSpPr>
          <p:nvPr>
            <p:ph idx="1"/>
          </p:nvPr>
        </p:nvSpPr>
        <p:spPr/>
        <p:txBody>
          <a:bodyPr>
            <a:normAutofit fontScale="25000" lnSpcReduction="20000"/>
          </a:bodyPr>
          <a:lstStyle/>
          <a:p>
            <a:pPr>
              <a:buNone/>
            </a:pPr>
            <a:r>
              <a:rPr lang="en-US" sz="1000" dirty="0"/>
              <a:t> </a:t>
            </a:r>
            <a:r>
              <a:rPr lang="en-US" sz="9600" dirty="0"/>
              <a:t>What is the definition of </a:t>
            </a:r>
            <a:r>
              <a:rPr lang="en-US" sz="9600" i="1" dirty="0"/>
              <a:t>disability</a:t>
            </a:r>
            <a:r>
              <a:rPr lang="en-US" sz="9600" dirty="0"/>
              <a:t>?</a:t>
            </a:r>
          </a:p>
          <a:p>
            <a:pPr marL="109728" indent="0">
              <a:buNone/>
            </a:pPr>
            <a:endParaRPr lang="en-US" sz="3200" dirty="0"/>
          </a:p>
          <a:p>
            <a:r>
              <a:rPr lang="en-US" sz="9600" dirty="0"/>
              <a:t>   A person who has a physical or mental impairment which substantially limits one or more major life activities, has a record of such an impairment, or is regarded as having such an impairment.</a:t>
            </a:r>
          </a:p>
          <a:p>
            <a:endParaRPr lang="en-US" sz="3200" dirty="0"/>
          </a:p>
          <a:p>
            <a:r>
              <a:rPr lang="en-US" sz="9600" dirty="0"/>
              <a:t>   Major life activity means functions such as caring for one’s self, performing manual tasks, walking, seeing, hearing, speaking, breathing, learning and working. </a:t>
            </a:r>
          </a:p>
          <a:p>
            <a:r>
              <a:rPr lang="en-US" sz="9600" dirty="0"/>
              <a:t>   Functions of the immune system, normal cell growth, digestive, bowel, bladder, neurological, brain, respiratory, circulatory, cardiovascular, endocrine, and reproductive functions. </a:t>
            </a:r>
          </a:p>
          <a:p>
            <a:pPr marL="1143000" lvl="4" indent="0" algn="ctr">
              <a:buNone/>
            </a:pPr>
            <a:r>
              <a:rPr lang="en-US" sz="8700" dirty="0"/>
              <a:t>(ADA Amendments Act of 2008)</a:t>
            </a:r>
          </a:p>
          <a:p>
            <a:pPr eaLnBrk="1" hangingPunct="1">
              <a:lnSpc>
                <a:spcPct val="80000"/>
              </a:lnSpc>
              <a:buFont typeface="Wingdings" pitchFamily="2" charset="2"/>
              <a:buNone/>
            </a:pPr>
            <a:endParaRPr lang="en-US" sz="2000" dirty="0"/>
          </a:p>
        </p:txBody>
      </p:sp>
      <p:sp>
        <p:nvSpPr>
          <p:cNvPr id="4" name="Slide Number Placeholder 3"/>
          <p:cNvSpPr>
            <a:spLocks noGrp="1"/>
          </p:cNvSpPr>
          <p:nvPr>
            <p:ph type="sldNum" sz="quarter" idx="12"/>
          </p:nvPr>
        </p:nvSpPr>
        <p:spPr/>
        <p:txBody>
          <a:bodyPr/>
          <a:lstStyle/>
          <a:p>
            <a:pPr>
              <a:defRPr/>
            </a:pPr>
            <a:fld id="{0D7D7E34-D3AE-46D9-8BC5-0BC666656BA2}" type="slidenum">
              <a:rPr lang="en-US" smtClean="0"/>
              <a:pPr>
                <a:defRPr/>
              </a:pPr>
              <a:t>44</a:t>
            </a:fld>
            <a:endParaRPr lang="en-US" dirty="0"/>
          </a:p>
        </p:txBody>
      </p:sp>
      <p:sp>
        <p:nvSpPr>
          <p:cNvPr id="17411" name="Rectangle 2"/>
          <p:cNvSpPr>
            <a:spLocks noGrp="1" noChangeArrowheads="1"/>
          </p:cNvSpPr>
          <p:nvPr>
            <p:ph type="title"/>
          </p:nvPr>
        </p:nvSpPr>
        <p:spPr>
          <a:xfrm>
            <a:off x="685800" y="274638"/>
            <a:ext cx="8001000" cy="1143000"/>
          </a:xfrm>
        </p:spPr>
        <p:txBody>
          <a:bodyPr>
            <a:normAutofit/>
          </a:bodyPr>
          <a:lstStyle/>
          <a:p>
            <a:pPr algn="ctr" eaLnBrk="1" hangingPunct="1"/>
            <a:r>
              <a:rPr lang="en-US" sz="3700" dirty="0"/>
              <a:t>Disability Access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20291252"/>
      </p:ext>
    </p:extLst>
  </p:cSld>
  <p:clrMapOvr>
    <a:masterClrMapping/>
  </p:clrMapOvr>
  <mc:AlternateContent xmlns:mc="http://schemas.openxmlformats.org/markup-compatibility/2006">
    <mc:Choice xmlns:p14="http://schemas.microsoft.com/office/powerpoint/2010/main" Requires="p14">
      <p:transition spd="slow" p14:dur="2000" advTm="36910"/>
    </mc:Choice>
    <mc:Fallback>
      <p:transition spd="slow" advTm="36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3"/>
          <p:cNvSpPr>
            <a:spLocks noGrp="1" noChangeArrowheads="1"/>
          </p:cNvSpPr>
          <p:nvPr>
            <p:ph idx="1"/>
          </p:nvPr>
        </p:nvSpPr>
        <p:spPr>
          <a:xfrm>
            <a:off x="457200" y="1481328"/>
            <a:ext cx="8229600" cy="4614672"/>
          </a:xfrm>
        </p:spPr>
        <p:txBody>
          <a:bodyPr>
            <a:normAutofit fontScale="77500" lnSpcReduction="20000"/>
          </a:bodyPr>
          <a:lstStyle/>
          <a:p>
            <a:pPr eaLnBrk="1" hangingPunct="1">
              <a:lnSpc>
                <a:spcPct val="80000"/>
              </a:lnSpc>
              <a:buFont typeface="Wingdings" pitchFamily="2" charset="2"/>
              <a:buNone/>
            </a:pPr>
            <a:r>
              <a:rPr lang="en-US" sz="1000" dirty="0"/>
              <a:t> </a:t>
            </a:r>
            <a:endParaRPr lang="en-US" sz="2000" dirty="0"/>
          </a:p>
          <a:p>
            <a:pPr>
              <a:buFont typeface="Arial" panose="020B0604020202020204" pitchFamily="34" charset="0"/>
              <a:buChar char="•"/>
            </a:pPr>
            <a:r>
              <a:rPr lang="en-US" sz="2900" dirty="0"/>
              <a:t>As programs and offices modernize, it is imperative that websites, including State and local agency websites, and online application systems are readily accessible to and useable by persons with visual impairments and other disabilities. </a:t>
            </a:r>
          </a:p>
          <a:p>
            <a:pPr>
              <a:buFont typeface="Arial" panose="020B0604020202020204" pitchFamily="34" charset="0"/>
              <a:buChar char="•"/>
            </a:pPr>
            <a:endParaRPr lang="en-US" sz="2900" dirty="0"/>
          </a:p>
          <a:p>
            <a:pPr>
              <a:buFont typeface="Arial" panose="020B0604020202020204" pitchFamily="34" charset="0"/>
              <a:buChar char="•"/>
            </a:pPr>
            <a:r>
              <a:rPr lang="en-US" sz="2900" dirty="0"/>
              <a:t>In addition, programs must ensure physical accessibility for buildings and facilities, particularly to persons in wheelchairs and with mobility disabilities</a:t>
            </a:r>
            <a:r>
              <a:rPr lang="en-US" sz="2900" dirty="0">
                <a:solidFill>
                  <a:srgbClr val="000000"/>
                </a:solidFill>
                <a:cs typeface="Arial" pitchFamily="34" charset="0"/>
              </a:rPr>
              <a:t>. </a:t>
            </a:r>
          </a:p>
          <a:p>
            <a:pPr>
              <a:buFont typeface="Arial" panose="020B0604020202020204" pitchFamily="34" charset="0"/>
              <a:buChar char="•"/>
            </a:pPr>
            <a:endParaRPr lang="en-US" sz="2900" dirty="0">
              <a:solidFill>
                <a:srgbClr val="000000"/>
              </a:solidFill>
              <a:cs typeface="Arial" pitchFamily="34" charset="0"/>
            </a:endParaRPr>
          </a:p>
          <a:p>
            <a:pPr>
              <a:buFont typeface="Arial" panose="020B0604020202020204" pitchFamily="34" charset="0"/>
              <a:buChar char="•"/>
            </a:pPr>
            <a:r>
              <a:rPr lang="en-US" sz="2900" dirty="0">
                <a:solidFill>
                  <a:srgbClr val="000000"/>
                </a:solidFill>
                <a:cs typeface="Arial" pitchFamily="34" charset="0"/>
              </a:rPr>
              <a:t>At times, different or special treatment may actually be necessary in order to ensure effective aids, benefits, and services are reasonable.  </a:t>
            </a:r>
          </a:p>
          <a:p>
            <a:pPr eaLnBrk="1" hangingPunct="1">
              <a:lnSpc>
                <a:spcPct val="80000"/>
              </a:lnSpc>
              <a:buFont typeface="Wingdings" pitchFamily="2" charset="2"/>
              <a:buNone/>
            </a:pPr>
            <a:endParaRPr lang="en-US" sz="800" dirty="0"/>
          </a:p>
        </p:txBody>
      </p:sp>
      <p:sp>
        <p:nvSpPr>
          <p:cNvPr id="4" name="Slide Number Placeholder 3"/>
          <p:cNvSpPr>
            <a:spLocks noGrp="1"/>
          </p:cNvSpPr>
          <p:nvPr>
            <p:ph type="sldNum" sz="quarter" idx="12"/>
          </p:nvPr>
        </p:nvSpPr>
        <p:spPr/>
        <p:txBody>
          <a:bodyPr/>
          <a:lstStyle/>
          <a:p>
            <a:pPr>
              <a:defRPr/>
            </a:pPr>
            <a:fld id="{0D7D7E34-D3AE-46D9-8BC5-0BC666656BA2}" type="slidenum">
              <a:rPr lang="en-US" smtClean="0"/>
              <a:pPr>
                <a:defRPr/>
              </a:pPr>
              <a:t>45</a:t>
            </a:fld>
            <a:endParaRPr lang="en-US" dirty="0"/>
          </a:p>
        </p:txBody>
      </p:sp>
      <p:sp>
        <p:nvSpPr>
          <p:cNvPr id="18435" name="Rectangle 2"/>
          <p:cNvSpPr>
            <a:spLocks noGrp="1" noChangeArrowheads="1"/>
          </p:cNvSpPr>
          <p:nvPr>
            <p:ph type="title"/>
          </p:nvPr>
        </p:nvSpPr>
        <p:spPr>
          <a:xfrm>
            <a:off x="685800" y="274638"/>
            <a:ext cx="8001000" cy="1143000"/>
          </a:xfrm>
        </p:spPr>
        <p:txBody>
          <a:bodyPr>
            <a:normAutofit/>
          </a:bodyPr>
          <a:lstStyle/>
          <a:p>
            <a:pPr algn="ctr" eaLnBrk="1" hangingPunct="1"/>
            <a:r>
              <a:rPr lang="en-US" sz="3700" dirty="0"/>
              <a:t>Disability Access Continued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14199133"/>
      </p:ext>
    </p:extLst>
  </p:cSld>
  <p:clrMapOvr>
    <a:masterClrMapping/>
  </p:clrMapOvr>
  <mc:AlternateContent xmlns:mc="http://schemas.openxmlformats.org/markup-compatibility/2006">
    <mc:Choice xmlns:p14="http://schemas.microsoft.com/office/powerpoint/2010/main" Requires="p14">
      <p:transition spd="slow" p14:dur="2000" advTm="18450"/>
    </mc:Choice>
    <mc:Fallback>
      <p:transition spd="slow" advTm="18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981200"/>
            <a:ext cx="8229600" cy="4144963"/>
          </a:xfrm>
        </p:spPr>
        <p:txBody>
          <a:bodyPr>
            <a:normAutofit fontScale="92500" lnSpcReduction="10000"/>
          </a:bodyPr>
          <a:lstStyle/>
          <a:p>
            <a:r>
              <a:rPr lang="en-US" dirty="0"/>
              <a:t>Meal modification must be implemented without delay</a:t>
            </a:r>
          </a:p>
          <a:p>
            <a:r>
              <a:rPr lang="en-US" dirty="0"/>
              <a:t>Training on modifications to accommodate disabilities on child nutrition meal programs is a required separate training </a:t>
            </a:r>
          </a:p>
          <a:p>
            <a:r>
              <a:rPr lang="en-US" dirty="0"/>
              <a:t>The training must be given annually</a:t>
            </a:r>
          </a:p>
          <a:p>
            <a:r>
              <a:rPr lang="en-US" dirty="0"/>
              <a:t>Please be sure the Special Dietary Medical Statement that is being distributed is the updated form, seen on the next page:</a:t>
            </a:r>
          </a:p>
          <a:p>
            <a:r>
              <a:rPr lang="en-US" dirty="0">
                <a:hlinkClick r:id="rId5"/>
              </a:rPr>
              <a:t>special-dietary-medical-statement-form-2018_2.pdf (nh.gov)</a:t>
            </a:r>
            <a:r>
              <a:rPr lang="en-US" dirty="0"/>
              <a:t> </a:t>
            </a:r>
          </a:p>
        </p:txBody>
      </p:sp>
      <p:sp>
        <p:nvSpPr>
          <p:cNvPr id="3" name="Title 2"/>
          <p:cNvSpPr>
            <a:spLocks noGrp="1"/>
          </p:cNvSpPr>
          <p:nvPr>
            <p:ph type="title"/>
          </p:nvPr>
        </p:nvSpPr>
        <p:spPr>
          <a:xfrm>
            <a:off x="457200" y="274638"/>
            <a:ext cx="8229600" cy="1706562"/>
          </a:xfrm>
        </p:spPr>
        <p:txBody>
          <a:bodyPr>
            <a:normAutofit fontScale="90000"/>
          </a:bodyPr>
          <a:lstStyle/>
          <a:p>
            <a:pPr algn="ctr"/>
            <a:r>
              <a:rPr lang="en-US" dirty="0"/>
              <a:t> MODIFICATIONS TO ACCOMMODATE DISABLITIES IN MEALS PROGRAMS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29886399"/>
      </p:ext>
    </p:extLst>
  </p:cSld>
  <p:clrMapOvr>
    <a:masterClrMapping/>
  </p:clrMapOvr>
  <mc:AlternateContent xmlns:mc="http://schemas.openxmlformats.org/markup-compatibility/2006">
    <mc:Choice xmlns:p14="http://schemas.microsoft.com/office/powerpoint/2010/main" Requires="p14">
      <p:transition spd="slow" p14:dur="2000" advTm="17789"/>
    </mc:Choice>
    <mc:Fallback>
      <p:transition spd="slow" advTm="17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Dietary Medical Statment"/>
          <p:cNvPicPr>
            <a:picLocks noChangeAspect="1"/>
          </p:cNvPicPr>
          <p:nvPr/>
        </p:nvPicPr>
        <p:blipFill>
          <a:blip r:embed="rId5"/>
          <a:stretch>
            <a:fillRect/>
          </a:stretch>
        </p:blipFill>
        <p:spPr>
          <a:xfrm>
            <a:off x="4114800" y="457200"/>
            <a:ext cx="4343400" cy="5787711"/>
          </a:xfrm>
          <a:prstGeom prst="rect">
            <a:avLst/>
          </a:prstGeom>
        </p:spPr>
      </p:pic>
      <p:sp>
        <p:nvSpPr>
          <p:cNvPr id="5" name="TextBox 4"/>
          <p:cNvSpPr txBox="1"/>
          <p:nvPr/>
        </p:nvSpPr>
        <p:spPr>
          <a:xfrm>
            <a:off x="228600" y="1676400"/>
            <a:ext cx="3886200" cy="2939266"/>
          </a:xfrm>
          <a:prstGeom prst="rect">
            <a:avLst/>
          </a:prstGeom>
          <a:noFill/>
        </p:spPr>
        <p:txBody>
          <a:bodyPr wrap="square" rtlCol="0">
            <a:spAutoFit/>
          </a:bodyPr>
          <a:lstStyle/>
          <a:p>
            <a:pPr algn="ctr"/>
            <a:r>
              <a:rPr lang="en-US" sz="3700" dirty="0">
                <a:solidFill>
                  <a:srgbClr val="464646"/>
                </a:solidFill>
                <a:effectLst>
                  <a:outerShdw blurRad="31750" dist="25400" dir="5400000" algn="tl" rotWithShape="0">
                    <a:srgbClr val="000000">
                      <a:alpha val="25000"/>
                    </a:srgbClr>
                  </a:outerShdw>
                </a:effectLst>
                <a:latin typeface="Lucida Sans Unicode"/>
                <a:ea typeface="+mj-ea"/>
                <a:cs typeface="+mj-cs"/>
              </a:rPr>
              <a:t>MEAL </a:t>
            </a:r>
          </a:p>
          <a:p>
            <a:pPr algn="ctr"/>
            <a:endParaRPr lang="en-US" sz="3700" dirty="0">
              <a:solidFill>
                <a:srgbClr val="464646"/>
              </a:solidFill>
              <a:effectLst>
                <a:outerShdw blurRad="31750" dist="25400" dir="5400000" algn="tl" rotWithShape="0">
                  <a:srgbClr val="000000">
                    <a:alpha val="25000"/>
                  </a:srgbClr>
                </a:outerShdw>
              </a:effectLst>
              <a:latin typeface="Lucida Sans Unicode"/>
              <a:ea typeface="+mj-ea"/>
              <a:cs typeface="+mj-cs"/>
            </a:endParaRPr>
          </a:p>
          <a:p>
            <a:pPr algn="ctr"/>
            <a:r>
              <a:rPr lang="en-US" sz="3700" dirty="0">
                <a:solidFill>
                  <a:srgbClr val="464646"/>
                </a:solidFill>
                <a:effectLst>
                  <a:outerShdw blurRad="31750" dist="25400" dir="5400000" algn="tl" rotWithShape="0">
                    <a:srgbClr val="000000">
                      <a:alpha val="25000"/>
                    </a:srgbClr>
                  </a:outerShdw>
                </a:effectLst>
                <a:latin typeface="Lucida Sans Unicode"/>
                <a:ea typeface="+mj-ea"/>
                <a:cs typeface="+mj-cs"/>
              </a:rPr>
              <a:t>MODIFICATION</a:t>
            </a:r>
          </a:p>
          <a:p>
            <a:pPr algn="ctr"/>
            <a:endParaRPr lang="en-US" sz="3700" dirty="0">
              <a:solidFill>
                <a:srgbClr val="464646"/>
              </a:solidFill>
              <a:effectLst>
                <a:outerShdw blurRad="31750" dist="25400" dir="5400000" algn="tl" rotWithShape="0">
                  <a:srgbClr val="000000">
                    <a:alpha val="25000"/>
                  </a:srgbClr>
                </a:outerShdw>
              </a:effectLst>
              <a:latin typeface="Lucida Sans Unicode"/>
              <a:ea typeface="+mj-ea"/>
              <a:cs typeface="+mj-cs"/>
            </a:endParaRPr>
          </a:p>
          <a:p>
            <a:pPr algn="ctr"/>
            <a:r>
              <a:rPr lang="en-US" sz="3700" dirty="0">
                <a:solidFill>
                  <a:srgbClr val="464646"/>
                </a:solidFill>
                <a:effectLst>
                  <a:outerShdw blurRad="31750" dist="25400" dir="5400000" algn="tl" rotWithShape="0">
                    <a:srgbClr val="000000">
                      <a:alpha val="25000"/>
                    </a:srgbClr>
                  </a:outerShdw>
                </a:effectLst>
                <a:latin typeface="Lucida Sans Unicode"/>
                <a:ea typeface="+mj-ea"/>
                <a:cs typeface="+mj-cs"/>
              </a:rPr>
              <a:t> FORM</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58881094"/>
      </p:ext>
    </p:extLst>
  </p:cSld>
  <p:clrMapOvr>
    <a:masterClrMapping/>
  </p:clrMapOvr>
  <mc:AlternateContent xmlns:mc="http://schemas.openxmlformats.org/markup-compatibility/2006">
    <mc:Choice xmlns:p14="http://schemas.microsoft.com/office/powerpoint/2010/main" Requires="p14">
      <p:transition spd="slow" p14:dur="2000" advTm="24412"/>
    </mc:Choice>
    <mc:Fallback>
      <p:transition spd="slow" advTm="24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3"/>
          <p:cNvSpPr>
            <a:spLocks noGrp="1" noChangeArrowheads="1"/>
          </p:cNvSpPr>
          <p:nvPr>
            <p:ph idx="1"/>
          </p:nvPr>
        </p:nvSpPr>
        <p:spPr/>
        <p:txBody>
          <a:bodyPr/>
          <a:lstStyle/>
          <a:p>
            <a:pPr eaLnBrk="1" hangingPunct="1">
              <a:lnSpc>
                <a:spcPct val="80000"/>
              </a:lnSpc>
              <a:buFont typeface="Wingdings" pitchFamily="2" charset="2"/>
              <a:buNone/>
            </a:pPr>
            <a:r>
              <a:rPr lang="en-US" sz="2800" dirty="0"/>
              <a:t>  Definition:</a:t>
            </a:r>
          </a:p>
          <a:p>
            <a:pPr eaLnBrk="1" hangingPunct="1">
              <a:lnSpc>
                <a:spcPct val="80000"/>
              </a:lnSpc>
              <a:buFont typeface="Wingdings" pitchFamily="2" charset="2"/>
              <a:buNone/>
            </a:pPr>
            <a:endParaRPr lang="en-US" sz="1800" dirty="0"/>
          </a:p>
          <a:p>
            <a:pPr eaLnBrk="1" hangingPunct="1">
              <a:lnSpc>
                <a:spcPct val="80000"/>
              </a:lnSpc>
              <a:buSzPct val="125000"/>
              <a:buFont typeface="Arial" panose="020B0604020202020204" pitchFamily="34" charset="0"/>
              <a:buChar char="•"/>
            </a:pPr>
            <a:r>
              <a:rPr lang="en-US" sz="2500" dirty="0"/>
              <a:t>Individuals who do not speak English as their primary language and who have a limited ability to read, speak, write, or understand English.</a:t>
            </a:r>
          </a:p>
          <a:p>
            <a:pPr eaLnBrk="1" hangingPunct="1">
              <a:lnSpc>
                <a:spcPct val="80000"/>
              </a:lnSpc>
              <a:buSzPct val="125000"/>
              <a:buFont typeface="Arial" panose="020B0604020202020204" pitchFamily="34" charset="0"/>
              <a:buChar char="•"/>
            </a:pPr>
            <a:endParaRPr lang="en-US" sz="2500" dirty="0"/>
          </a:p>
          <a:p>
            <a:pPr eaLnBrk="1" hangingPunct="1">
              <a:lnSpc>
                <a:spcPct val="80000"/>
              </a:lnSpc>
              <a:buSzPct val="125000"/>
              <a:buFont typeface="Arial" panose="020B0604020202020204" pitchFamily="34" charset="0"/>
              <a:buChar char="•"/>
            </a:pPr>
            <a:r>
              <a:rPr lang="en-US" sz="2500" dirty="0"/>
              <a:t>Recipients of Federal financial assistance have a responsibility to take “reasonable steps” to ensure meaningful access to their programs and activities by persons with Limited English Proficiency (LEP).</a:t>
            </a:r>
          </a:p>
        </p:txBody>
      </p:sp>
      <p:sp>
        <p:nvSpPr>
          <p:cNvPr id="4" name="Slide Number Placeholder 3"/>
          <p:cNvSpPr>
            <a:spLocks noGrp="1"/>
          </p:cNvSpPr>
          <p:nvPr>
            <p:ph type="sldNum" sz="quarter" idx="12"/>
          </p:nvPr>
        </p:nvSpPr>
        <p:spPr/>
        <p:txBody>
          <a:bodyPr/>
          <a:lstStyle/>
          <a:p>
            <a:pPr>
              <a:defRPr/>
            </a:pPr>
            <a:fld id="{0D7D7E34-D3AE-46D9-8BC5-0BC666656BA2}" type="slidenum">
              <a:rPr lang="en-US" smtClean="0"/>
              <a:pPr>
                <a:defRPr/>
              </a:pPr>
              <a:t>48</a:t>
            </a:fld>
            <a:endParaRPr lang="en-US" dirty="0"/>
          </a:p>
        </p:txBody>
      </p:sp>
      <p:sp>
        <p:nvSpPr>
          <p:cNvPr id="9219" name="Rectangle 2"/>
          <p:cNvSpPr>
            <a:spLocks noGrp="1" noChangeArrowheads="1"/>
          </p:cNvSpPr>
          <p:nvPr>
            <p:ph type="title"/>
          </p:nvPr>
        </p:nvSpPr>
        <p:spPr>
          <a:xfrm>
            <a:off x="685800" y="274638"/>
            <a:ext cx="8001000" cy="1143000"/>
          </a:xfrm>
        </p:spPr>
        <p:txBody>
          <a:bodyPr>
            <a:normAutofit/>
          </a:bodyPr>
          <a:lstStyle/>
          <a:p>
            <a:pPr algn="ctr"/>
            <a:r>
              <a:rPr lang="en-US" sz="3200" dirty="0"/>
              <a:t>Who are persons with Limited English Proficiency (LEP)?</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09779032"/>
      </p:ext>
    </p:extLst>
  </p:cSld>
  <p:clrMapOvr>
    <a:masterClrMapping/>
  </p:clrMapOvr>
  <mc:AlternateContent xmlns:mc="http://schemas.openxmlformats.org/markup-compatibility/2006">
    <mc:Choice xmlns:p14="http://schemas.microsoft.com/office/powerpoint/2010/main" Requires="p14">
      <p:transition spd="slow" p14:dur="2000" advTm="14513"/>
    </mc:Choice>
    <mc:Fallback>
      <p:transition spd="slow" advTm="14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3"/>
          <p:cNvSpPr>
            <a:spLocks noGrp="1" noChangeArrowheads="1"/>
          </p:cNvSpPr>
          <p:nvPr>
            <p:ph idx="1"/>
          </p:nvPr>
        </p:nvSpPr>
        <p:spPr>
          <a:xfrm>
            <a:off x="417672" y="1107472"/>
            <a:ext cx="8229600" cy="5300472"/>
          </a:xfrm>
        </p:spPr>
        <p:txBody>
          <a:bodyPr>
            <a:normAutofit fontScale="92500" lnSpcReduction="10000"/>
          </a:bodyPr>
          <a:lstStyle/>
          <a:p>
            <a:pPr eaLnBrk="1" hangingPunct="1">
              <a:lnSpc>
                <a:spcPct val="150000"/>
              </a:lnSpc>
              <a:buFont typeface="Arial" panose="020B0604020202020204" pitchFamily="34" charset="0"/>
              <a:buChar char="•"/>
            </a:pPr>
            <a:r>
              <a:rPr lang="en-US" sz="2800" dirty="0"/>
              <a:t>Factors to consider in addressing LEP:</a:t>
            </a:r>
          </a:p>
          <a:p>
            <a:pPr lvl="1">
              <a:buFont typeface="Arial" panose="020B0604020202020204" pitchFamily="34" charset="0"/>
              <a:buChar char="•"/>
            </a:pPr>
            <a:r>
              <a:rPr lang="en-US" sz="2400" dirty="0"/>
              <a:t>The number or proportion of LEP people eligible to be served or likely to be encountered by the program. </a:t>
            </a:r>
          </a:p>
          <a:p>
            <a:pPr lvl="1">
              <a:buFont typeface="Arial" panose="020B0604020202020204" pitchFamily="34" charset="0"/>
              <a:buChar char="•"/>
            </a:pPr>
            <a:endParaRPr lang="en-US" sz="2400" dirty="0"/>
          </a:p>
          <a:p>
            <a:pPr lvl="1">
              <a:buFont typeface="Arial" panose="020B0604020202020204" pitchFamily="34" charset="0"/>
              <a:buChar char="•"/>
            </a:pPr>
            <a:r>
              <a:rPr lang="en-US" sz="2400" dirty="0"/>
              <a:t>Frequency with which LEP individuals come in contact with the program.</a:t>
            </a:r>
          </a:p>
          <a:p>
            <a:pPr lvl="1">
              <a:buFont typeface="Arial" panose="020B0604020202020204" pitchFamily="34" charset="0"/>
              <a:buChar char="•"/>
            </a:pPr>
            <a:endParaRPr lang="en-US" sz="2400" dirty="0"/>
          </a:p>
          <a:p>
            <a:pPr lvl="1">
              <a:buFont typeface="Arial" panose="020B0604020202020204" pitchFamily="34" charset="0"/>
              <a:buChar char="•"/>
            </a:pPr>
            <a:r>
              <a:rPr lang="en-US" sz="2400" dirty="0"/>
              <a:t>Nature and importance of the program, activity, or service provided by the program.</a:t>
            </a:r>
          </a:p>
          <a:p>
            <a:pPr lvl="1">
              <a:buFont typeface="Arial" panose="020B0604020202020204" pitchFamily="34" charset="0"/>
              <a:buChar char="•"/>
            </a:pPr>
            <a:endParaRPr lang="en-US" sz="2400" dirty="0"/>
          </a:p>
          <a:p>
            <a:pPr lvl="1">
              <a:buFont typeface="Arial" panose="020B0604020202020204" pitchFamily="34" charset="0"/>
              <a:buChar char="•"/>
            </a:pPr>
            <a:r>
              <a:rPr lang="en-US" sz="2400" dirty="0"/>
              <a:t>Resources available to the recipient and </a:t>
            </a:r>
            <a:r>
              <a:rPr lang="en-US" sz="2400" dirty="0">
                <a:solidFill>
                  <a:schemeClr val="accent2"/>
                </a:solidFill>
              </a:rPr>
              <a:t>for </a:t>
            </a:r>
            <a:r>
              <a:rPr lang="en-US" sz="2400" dirty="0"/>
              <a:t>costs.</a:t>
            </a:r>
          </a:p>
          <a:p>
            <a:pPr lvl="1">
              <a:buFont typeface="Arial" panose="020B0604020202020204" pitchFamily="34" charset="0"/>
              <a:buChar char="•"/>
            </a:pPr>
            <a:endParaRPr lang="en-US" sz="2400" dirty="0"/>
          </a:p>
          <a:p>
            <a:pPr lvl="1">
              <a:buFont typeface="Arial" panose="020B0604020202020204" pitchFamily="34" charset="0"/>
              <a:buChar char="•"/>
            </a:pPr>
            <a:r>
              <a:rPr lang="en-US" sz="2400" b="1" dirty="0"/>
              <a:t>In NH, LEP is addressed through the Commission for Human Rights.  1-800-735-2964 or 1-603-271-2767</a:t>
            </a:r>
          </a:p>
          <a:p>
            <a:pPr lvl="1">
              <a:buFont typeface="Arial" panose="020B0604020202020204" pitchFamily="34" charset="0"/>
              <a:buChar char="•"/>
            </a:pPr>
            <a:endParaRPr lang="en-US" sz="2400" dirty="0"/>
          </a:p>
          <a:p>
            <a:pPr lvl="1">
              <a:buFont typeface="Arial" panose="020B0604020202020204" pitchFamily="34" charset="0"/>
              <a:buChar char="•"/>
            </a:pPr>
            <a:endParaRPr lang="en-US" sz="2400" dirty="0"/>
          </a:p>
        </p:txBody>
      </p:sp>
      <p:sp>
        <p:nvSpPr>
          <p:cNvPr id="4" name="Slide Number Placeholder 3"/>
          <p:cNvSpPr>
            <a:spLocks noGrp="1"/>
          </p:cNvSpPr>
          <p:nvPr>
            <p:ph type="sldNum" sz="quarter" idx="12"/>
          </p:nvPr>
        </p:nvSpPr>
        <p:spPr/>
        <p:txBody>
          <a:bodyPr/>
          <a:lstStyle/>
          <a:p>
            <a:pPr>
              <a:defRPr/>
            </a:pPr>
            <a:fld id="{0D7D7E34-D3AE-46D9-8BC5-0BC666656BA2}" type="slidenum">
              <a:rPr lang="en-US" smtClean="0"/>
              <a:pPr>
                <a:defRPr/>
              </a:pPr>
              <a:t>49</a:t>
            </a:fld>
            <a:endParaRPr lang="en-US" dirty="0"/>
          </a:p>
        </p:txBody>
      </p:sp>
      <p:sp>
        <p:nvSpPr>
          <p:cNvPr id="10243" name="Rectangle 2"/>
          <p:cNvSpPr>
            <a:spLocks noGrp="1" noChangeArrowheads="1"/>
          </p:cNvSpPr>
          <p:nvPr>
            <p:ph type="title"/>
          </p:nvPr>
        </p:nvSpPr>
        <p:spPr>
          <a:xfrm>
            <a:off x="685800" y="274638"/>
            <a:ext cx="8001000" cy="1143000"/>
          </a:xfrm>
        </p:spPr>
        <p:txBody>
          <a:bodyPr>
            <a:normAutofit/>
          </a:bodyPr>
          <a:lstStyle/>
          <a:p>
            <a:pPr algn="ctr"/>
            <a:r>
              <a:rPr lang="en-US" altLang="en-US" dirty="0">
                <a:cs typeface="Lucida Sans Unicode" panose="020B0602030504020204" pitchFamily="34" charset="0"/>
              </a:rPr>
              <a:t>LEP and Program Access </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83544624"/>
      </p:ext>
    </p:extLst>
  </p:cSld>
  <p:clrMapOvr>
    <a:masterClrMapping/>
  </p:clrMapOvr>
  <mc:AlternateContent xmlns:mc="http://schemas.openxmlformats.org/markup-compatibility/2006">
    <mc:Choice xmlns:p14="http://schemas.microsoft.com/office/powerpoint/2010/main" Requires="p14">
      <p:transition spd="slow" p14:dur="2000" advTm="20345"/>
    </mc:Choice>
    <mc:Fallback>
      <p:transition spd="slow" advTm="20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idx="1"/>
          </p:nvPr>
        </p:nvSpPr>
        <p:spPr/>
        <p:txBody>
          <a:bodyPr>
            <a:normAutofit fontScale="85000" lnSpcReduction="20000"/>
          </a:bodyPr>
          <a:lstStyle/>
          <a:p>
            <a:pPr eaLnBrk="1" hangingPunct="1">
              <a:lnSpc>
                <a:spcPct val="200000"/>
              </a:lnSpc>
              <a:buFont typeface="Arial" panose="020B0604020202020204" pitchFamily="34" charset="0"/>
              <a:buChar char="•"/>
            </a:pPr>
            <a:r>
              <a:rPr lang="en-US" sz="2500" dirty="0"/>
              <a:t>7 CFR Parts 15, 15a &amp; 15b</a:t>
            </a:r>
          </a:p>
          <a:p>
            <a:pPr eaLnBrk="1" hangingPunct="1">
              <a:lnSpc>
                <a:spcPct val="200000"/>
              </a:lnSpc>
              <a:buFont typeface="Arial" panose="020B0604020202020204" pitchFamily="34" charset="0"/>
              <a:buChar char="•"/>
            </a:pPr>
            <a:r>
              <a:rPr lang="en-US" sz="2500" dirty="0"/>
              <a:t>7 CFR Part 210 (NSLP)</a:t>
            </a:r>
          </a:p>
          <a:p>
            <a:pPr eaLnBrk="1" hangingPunct="1">
              <a:lnSpc>
                <a:spcPct val="200000"/>
              </a:lnSpc>
              <a:buFont typeface="Arial" panose="020B0604020202020204" pitchFamily="34" charset="0"/>
              <a:buChar char="•"/>
            </a:pPr>
            <a:r>
              <a:rPr lang="en-US" sz="2500" dirty="0"/>
              <a:t>7 CFR Part 215 (SMP)</a:t>
            </a:r>
          </a:p>
          <a:p>
            <a:pPr eaLnBrk="1" hangingPunct="1">
              <a:lnSpc>
                <a:spcPct val="200000"/>
              </a:lnSpc>
              <a:buFont typeface="Arial" panose="020B0604020202020204" pitchFamily="34" charset="0"/>
              <a:buChar char="•"/>
            </a:pPr>
            <a:r>
              <a:rPr lang="en-US" sz="2500" dirty="0"/>
              <a:t>7 CFR Part 220 (SBP)</a:t>
            </a:r>
          </a:p>
          <a:p>
            <a:pPr eaLnBrk="1" hangingPunct="1">
              <a:lnSpc>
                <a:spcPct val="200000"/>
              </a:lnSpc>
              <a:buFont typeface="Arial" panose="020B0604020202020204" pitchFamily="34" charset="0"/>
              <a:buChar char="•"/>
            </a:pPr>
            <a:r>
              <a:rPr lang="en-US" sz="2500" dirty="0"/>
              <a:t>7 CFR Part 225 (SFSP)</a:t>
            </a:r>
          </a:p>
          <a:p>
            <a:pPr eaLnBrk="1" hangingPunct="1">
              <a:lnSpc>
                <a:spcPct val="200000"/>
              </a:lnSpc>
              <a:buFont typeface="Arial" panose="020B0604020202020204" pitchFamily="34" charset="0"/>
              <a:buChar char="•"/>
            </a:pPr>
            <a:r>
              <a:rPr lang="en-US" sz="2500" dirty="0"/>
              <a:t>7 CFR Part 226 (CACFP)</a:t>
            </a:r>
          </a:p>
          <a:p>
            <a:pPr eaLnBrk="1" hangingPunct="1">
              <a:lnSpc>
                <a:spcPct val="200000"/>
              </a:lnSpc>
              <a:buFont typeface="Arial" panose="020B0604020202020204" pitchFamily="34" charset="0"/>
              <a:buChar char="•"/>
            </a:pPr>
            <a:r>
              <a:rPr lang="en-US" sz="2500" dirty="0"/>
              <a:t>7 CFR Part 245 (NSLP / SMP / SBP) [Eligibility]</a:t>
            </a:r>
          </a:p>
          <a:p>
            <a:pPr eaLnBrk="1" hangingPunct="1">
              <a:lnSpc>
                <a:spcPct val="200000"/>
              </a:lnSpc>
              <a:buFont typeface="Arial" panose="020B0604020202020204" pitchFamily="34" charset="0"/>
              <a:buChar char="•"/>
            </a:pPr>
            <a:endParaRPr lang="en-US" sz="2500" dirty="0"/>
          </a:p>
          <a:p>
            <a:pPr lvl="1">
              <a:lnSpc>
                <a:spcPct val="200000"/>
              </a:lnSpc>
              <a:buFont typeface="Arial" panose="020B0604020202020204" pitchFamily="34" charset="0"/>
              <a:buChar char="•"/>
            </a:pPr>
            <a:endParaRPr lang="en-US" sz="2100" dirty="0"/>
          </a:p>
        </p:txBody>
      </p:sp>
      <p:sp>
        <p:nvSpPr>
          <p:cNvPr id="4" name="Slide Number Placeholder 3"/>
          <p:cNvSpPr>
            <a:spLocks noGrp="1"/>
          </p:cNvSpPr>
          <p:nvPr>
            <p:ph type="sldNum" sz="quarter" idx="12"/>
          </p:nvPr>
        </p:nvSpPr>
        <p:spPr/>
        <p:txBody>
          <a:bodyPr/>
          <a:lstStyle/>
          <a:p>
            <a:pPr>
              <a:defRPr/>
            </a:pPr>
            <a:fld id="{0D7D7E34-D3AE-46D9-8BC5-0BC666656BA2}" type="slidenum">
              <a:rPr lang="en-US" smtClean="0"/>
              <a:pPr>
                <a:defRPr/>
              </a:pPr>
              <a:t>5</a:t>
            </a:fld>
            <a:endParaRPr lang="en-US" dirty="0"/>
          </a:p>
        </p:txBody>
      </p:sp>
      <p:sp>
        <p:nvSpPr>
          <p:cNvPr id="5123" name="Rectangle 2"/>
          <p:cNvSpPr>
            <a:spLocks noGrp="1" noChangeArrowheads="1"/>
          </p:cNvSpPr>
          <p:nvPr>
            <p:ph type="title"/>
          </p:nvPr>
        </p:nvSpPr>
        <p:spPr/>
        <p:txBody>
          <a:bodyPr>
            <a:normAutofit fontScale="90000"/>
          </a:bodyPr>
          <a:lstStyle/>
          <a:p>
            <a:pPr algn="ctr" eaLnBrk="1" hangingPunct="1"/>
            <a:r>
              <a:rPr lang="en-US" dirty="0"/>
              <a:t>Civil Rights Program Authorities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434"/>
    </mc:Choice>
    <mc:Fallback>
      <p:transition spd="slow" advTm="43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title="NH LEP Data "/>
          <p:cNvPicPr>
            <a:picLocks noGrp="1" noChangeAspect="1"/>
          </p:cNvPicPr>
          <p:nvPr>
            <p:ph idx="1"/>
          </p:nvPr>
        </p:nvPicPr>
        <p:blipFill>
          <a:blip r:embed="rId5"/>
          <a:stretch>
            <a:fillRect/>
          </a:stretch>
        </p:blipFill>
        <p:spPr>
          <a:xfrm>
            <a:off x="1143000" y="1143000"/>
            <a:ext cx="6880415" cy="4864100"/>
          </a:xfrm>
          <a:prstGeom prst="rect">
            <a:avLst/>
          </a:prstGeom>
        </p:spPr>
      </p:pic>
      <p:sp>
        <p:nvSpPr>
          <p:cNvPr id="3" name="Title 2"/>
          <p:cNvSpPr>
            <a:spLocks noGrp="1"/>
          </p:cNvSpPr>
          <p:nvPr>
            <p:ph type="title"/>
          </p:nvPr>
        </p:nvSpPr>
        <p:spPr/>
        <p:txBody>
          <a:bodyPr/>
          <a:lstStyle/>
          <a:p>
            <a:pPr algn="ctr"/>
            <a:r>
              <a:rPr lang="en-US" spc="-10" dirty="0"/>
              <a:t>  NH LEP Data</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13065492"/>
      </p:ext>
    </p:extLst>
  </p:cSld>
  <p:clrMapOvr>
    <a:masterClrMapping/>
  </p:clrMapOvr>
  <mc:AlternateContent xmlns:mc="http://schemas.openxmlformats.org/markup-compatibility/2006">
    <mc:Choice xmlns:p14="http://schemas.microsoft.com/office/powerpoint/2010/main" Requires="p14">
      <p:transition spd="slow" p14:dur="2000" advTm="15826"/>
    </mc:Choice>
    <mc:Fallback>
      <p:transition spd="slow" advTm="15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Grp="1" noChangeArrowheads="1"/>
          </p:cNvSpPr>
          <p:nvPr>
            <p:ph idx="1"/>
          </p:nvPr>
        </p:nvSpPr>
        <p:spPr/>
        <p:txBody>
          <a:bodyPr>
            <a:normAutofit fontScale="85000" lnSpcReduction="20000"/>
          </a:bodyPr>
          <a:lstStyle/>
          <a:p>
            <a:pPr>
              <a:lnSpc>
                <a:spcPct val="90000"/>
              </a:lnSpc>
              <a:buSzPct val="125000"/>
              <a:buFont typeface="Arial" panose="020B0604020202020204" pitchFamily="34" charset="0"/>
              <a:buChar char="•"/>
              <a:defRPr/>
            </a:pPr>
            <a:r>
              <a:rPr lang="en-US" sz="2800" dirty="0"/>
              <a:t>Population data sources</a:t>
            </a:r>
          </a:p>
          <a:p>
            <a:pPr>
              <a:lnSpc>
                <a:spcPct val="90000"/>
              </a:lnSpc>
              <a:buSzPct val="125000"/>
              <a:buFont typeface="Arial" panose="020B0604020202020204" pitchFamily="34" charset="0"/>
              <a:buChar char="•"/>
              <a:defRPr/>
            </a:pPr>
            <a:endParaRPr lang="en-US" sz="1200" dirty="0"/>
          </a:p>
          <a:p>
            <a:pPr lvl="1">
              <a:lnSpc>
                <a:spcPct val="90000"/>
              </a:lnSpc>
              <a:buSzPct val="125000"/>
              <a:buFont typeface="Arial" panose="020B0604020202020204" pitchFamily="34" charset="0"/>
              <a:buChar char="•"/>
              <a:defRPr/>
            </a:pPr>
            <a:r>
              <a:rPr lang="en-US" sz="2400" dirty="0"/>
              <a:t>US Census Data</a:t>
            </a:r>
          </a:p>
          <a:p>
            <a:pPr lvl="2">
              <a:lnSpc>
                <a:spcPct val="90000"/>
              </a:lnSpc>
              <a:buSzPct val="125000"/>
              <a:buFont typeface="Arial" panose="020B0604020202020204" pitchFamily="34" charset="0"/>
              <a:buChar char="•"/>
              <a:defRPr/>
            </a:pPr>
            <a:r>
              <a:rPr lang="en-US" sz="2400" dirty="0"/>
              <a:t> </a:t>
            </a:r>
            <a:r>
              <a:rPr lang="en-US" sz="2400" dirty="0">
                <a:solidFill>
                  <a:schemeClr val="accent2">
                    <a:lumMod val="75000"/>
                  </a:schemeClr>
                </a:solidFill>
                <a:hlinkClick r:id="rId5"/>
              </a:rPr>
              <a:t>http://www.census.gov/2010census/data/</a:t>
            </a:r>
            <a:endParaRPr lang="en-US" sz="2400" dirty="0">
              <a:solidFill>
                <a:schemeClr val="accent2">
                  <a:lumMod val="75000"/>
                </a:schemeClr>
              </a:solidFill>
            </a:endParaRPr>
          </a:p>
          <a:p>
            <a:pPr lvl="2">
              <a:lnSpc>
                <a:spcPct val="90000"/>
              </a:lnSpc>
              <a:buSzPct val="125000"/>
              <a:buFont typeface="Arial" panose="020B0604020202020204" pitchFamily="34" charset="0"/>
              <a:buChar char="•"/>
              <a:defRPr/>
            </a:pPr>
            <a:endParaRPr lang="en-US" sz="2400" dirty="0">
              <a:solidFill>
                <a:schemeClr val="accent2">
                  <a:lumMod val="75000"/>
                </a:schemeClr>
              </a:solidFill>
            </a:endParaRPr>
          </a:p>
          <a:p>
            <a:pPr lvl="1">
              <a:lnSpc>
                <a:spcPct val="90000"/>
              </a:lnSpc>
              <a:buSzPct val="125000"/>
              <a:buFont typeface="Arial" panose="020B0604020202020204" pitchFamily="34" charset="0"/>
              <a:buChar char="•"/>
              <a:defRPr/>
            </a:pPr>
            <a:r>
              <a:rPr lang="en-US" sz="2400" dirty="0"/>
              <a:t>American Community Survey</a:t>
            </a:r>
          </a:p>
          <a:p>
            <a:pPr lvl="2">
              <a:lnSpc>
                <a:spcPct val="90000"/>
              </a:lnSpc>
              <a:buSzPct val="125000"/>
              <a:buFont typeface="Arial" panose="020B0604020202020204" pitchFamily="34" charset="0"/>
              <a:buChar char="•"/>
              <a:defRPr/>
            </a:pPr>
            <a:r>
              <a:rPr lang="en-US" sz="2400" dirty="0">
                <a:hlinkClick r:id="rId6"/>
              </a:rPr>
              <a:t>http://www.census.gov/acs/</a:t>
            </a:r>
            <a:endParaRPr lang="en-US" sz="2400" dirty="0"/>
          </a:p>
          <a:p>
            <a:pPr lvl="2">
              <a:lnSpc>
                <a:spcPct val="90000"/>
              </a:lnSpc>
              <a:buSzPct val="125000"/>
              <a:buFont typeface="Arial" panose="020B0604020202020204" pitchFamily="34" charset="0"/>
              <a:buChar char="•"/>
              <a:defRPr/>
            </a:pPr>
            <a:endParaRPr lang="en-US" sz="2400" dirty="0"/>
          </a:p>
          <a:p>
            <a:pPr lvl="1">
              <a:lnSpc>
                <a:spcPct val="90000"/>
              </a:lnSpc>
              <a:buSzPct val="125000"/>
              <a:buFont typeface="Arial" panose="020B0604020202020204" pitchFamily="34" charset="0"/>
              <a:buChar char="•"/>
              <a:defRPr/>
            </a:pPr>
            <a:r>
              <a:rPr lang="en-US" sz="2400" dirty="0"/>
              <a:t>Migration Policy Institute’s National Center on Immigrant Integration Policy</a:t>
            </a:r>
          </a:p>
          <a:p>
            <a:pPr lvl="2">
              <a:lnSpc>
                <a:spcPct val="90000"/>
              </a:lnSpc>
              <a:buSzPct val="125000"/>
              <a:buFont typeface="Arial" panose="020B0604020202020204" pitchFamily="34" charset="0"/>
              <a:buChar char="•"/>
              <a:defRPr/>
            </a:pPr>
            <a:r>
              <a:rPr lang="en-US" sz="2400" dirty="0">
                <a:hlinkClick r:id="rId7"/>
              </a:rPr>
              <a:t>http://www.migrationpolicy.org/</a:t>
            </a:r>
            <a:r>
              <a:rPr lang="en-US" sz="2400" dirty="0"/>
              <a:t> </a:t>
            </a:r>
          </a:p>
          <a:p>
            <a:pPr lvl="2">
              <a:lnSpc>
                <a:spcPct val="90000"/>
              </a:lnSpc>
              <a:buSzPct val="125000"/>
              <a:buFont typeface="Arial" panose="020B0604020202020204" pitchFamily="34" charset="0"/>
              <a:buChar char="•"/>
              <a:defRPr/>
            </a:pPr>
            <a:endParaRPr lang="en-US" sz="2400" dirty="0"/>
          </a:p>
          <a:p>
            <a:pPr lvl="1">
              <a:lnSpc>
                <a:spcPct val="90000"/>
              </a:lnSpc>
              <a:buSzPct val="125000"/>
              <a:buFont typeface="Arial" panose="020B0604020202020204" pitchFamily="34" charset="0"/>
              <a:buChar char="•"/>
              <a:defRPr/>
            </a:pPr>
            <a:r>
              <a:rPr lang="en-US" sz="2600" dirty="0"/>
              <a:t>LEP.GOV</a:t>
            </a:r>
          </a:p>
          <a:p>
            <a:pPr lvl="2">
              <a:lnSpc>
                <a:spcPct val="90000"/>
              </a:lnSpc>
              <a:buSzPct val="125000"/>
              <a:buFont typeface="Arial" panose="020B0604020202020204" pitchFamily="34" charset="0"/>
              <a:buChar char="•"/>
              <a:defRPr/>
            </a:pPr>
            <a:r>
              <a:rPr lang="en-US" sz="2400" dirty="0">
                <a:hlinkClick r:id="rId8"/>
              </a:rPr>
              <a:t>http://www.lep.gov/</a:t>
            </a:r>
            <a:endParaRPr lang="en-US" sz="2400" dirty="0"/>
          </a:p>
          <a:p>
            <a:pPr marL="630936" lvl="2" indent="0">
              <a:lnSpc>
                <a:spcPct val="90000"/>
              </a:lnSpc>
              <a:buSzPct val="125000"/>
              <a:buNone/>
              <a:defRPr/>
            </a:pPr>
            <a:endParaRPr lang="en-US" sz="2400" dirty="0"/>
          </a:p>
          <a:p>
            <a:pPr>
              <a:lnSpc>
                <a:spcPct val="90000"/>
              </a:lnSpc>
            </a:pPr>
            <a:r>
              <a:rPr lang="en-US" dirty="0"/>
              <a:t>NH Commission for Human Rights</a:t>
            </a:r>
          </a:p>
          <a:p>
            <a:pPr marL="109728" indent="0">
              <a:lnSpc>
                <a:spcPct val="90000"/>
              </a:lnSpc>
              <a:buNone/>
            </a:pPr>
            <a:r>
              <a:rPr lang="en-US" dirty="0"/>
              <a:t>	</a:t>
            </a:r>
            <a:r>
              <a:rPr lang="en-US" dirty="0">
                <a:hlinkClick r:id="rId9"/>
              </a:rPr>
              <a:t>humanrights@nh.gov</a:t>
            </a:r>
            <a:r>
              <a:rPr lang="en-US" dirty="0"/>
              <a:t> or 603-271-2767 </a:t>
            </a:r>
          </a:p>
        </p:txBody>
      </p:sp>
      <p:sp>
        <p:nvSpPr>
          <p:cNvPr id="4" name="Slide Number Placeholder 3"/>
          <p:cNvSpPr>
            <a:spLocks noGrp="1"/>
          </p:cNvSpPr>
          <p:nvPr>
            <p:ph type="sldNum" sz="quarter" idx="12"/>
          </p:nvPr>
        </p:nvSpPr>
        <p:spPr/>
        <p:txBody>
          <a:bodyPr/>
          <a:lstStyle/>
          <a:p>
            <a:pPr>
              <a:defRPr/>
            </a:pPr>
            <a:fld id="{0D7D7E34-D3AE-46D9-8BC5-0BC666656BA2}" type="slidenum">
              <a:rPr lang="en-US" smtClean="0"/>
              <a:pPr>
                <a:defRPr/>
              </a:pPr>
              <a:t>51</a:t>
            </a:fld>
            <a:endParaRPr lang="en-US" dirty="0"/>
          </a:p>
        </p:txBody>
      </p:sp>
      <p:sp>
        <p:nvSpPr>
          <p:cNvPr id="12291" name="Rectangle 2"/>
          <p:cNvSpPr>
            <a:spLocks noGrp="1" noChangeArrowheads="1"/>
          </p:cNvSpPr>
          <p:nvPr>
            <p:ph type="title"/>
          </p:nvPr>
        </p:nvSpPr>
        <p:spPr>
          <a:xfrm>
            <a:off x="685800" y="274638"/>
            <a:ext cx="8001000" cy="1143000"/>
          </a:xfrm>
        </p:spPr>
        <p:txBody>
          <a:bodyPr>
            <a:normAutofit fontScale="90000"/>
          </a:bodyPr>
          <a:lstStyle/>
          <a:p>
            <a:pPr algn="ctr" eaLnBrk="1" hangingPunct="1"/>
            <a:r>
              <a:rPr lang="en-US" dirty="0"/>
              <a:t>Bilingual Requirements and  Program Access Resources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07062567"/>
      </p:ext>
    </p:extLst>
  </p:cSld>
  <p:clrMapOvr>
    <a:masterClrMapping/>
  </p:clrMapOvr>
  <mc:AlternateContent xmlns:mc="http://schemas.openxmlformats.org/markup-compatibility/2006">
    <mc:Choice xmlns:p14="http://schemas.microsoft.com/office/powerpoint/2010/main" Requires="p14">
      <p:transition spd="slow" p14:dur="2000" advTm="10140"/>
    </mc:Choice>
    <mc:Fallback>
      <p:transition spd="slow" advTm="10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981200"/>
            <a:ext cx="4572000" cy="2585323"/>
          </a:xfrm>
          <a:prstGeom prst="rect">
            <a:avLst/>
          </a:prstGeom>
        </p:spPr>
        <p:txBody>
          <a:bodyPr>
            <a:spAutoFit/>
          </a:bodyPr>
          <a:lstStyle/>
          <a:p>
            <a:pPr marL="0" lvl="0" indent="0" algn="ctr">
              <a:buSzPct val="25000"/>
              <a:buNone/>
            </a:pPr>
            <a:r>
              <a:rPr lang="en-US" sz="5400" b="1" dirty="0">
                <a:solidFill>
                  <a:srgbClr val="0033CC"/>
                </a:solidFill>
                <a:latin typeface="Rambla"/>
                <a:ea typeface="Rambla"/>
                <a:cs typeface="Rambla"/>
                <a:sym typeface="Rambla"/>
              </a:rPr>
              <a:t>What are your questions?</a:t>
            </a:r>
          </a:p>
        </p:txBody>
      </p:sp>
      <p:pic>
        <p:nvPicPr>
          <p:cNvPr id="3" name="Picture 2" descr="Beauty and Fashion Blog: April 20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457200"/>
            <a:ext cx="2235200" cy="1676400"/>
          </a:xfrm>
          <a:prstGeom prst="rect">
            <a:avLst/>
          </a:prstGeom>
        </p:spPr>
      </p:pic>
      <p:pic>
        <p:nvPicPr>
          <p:cNvPr id="4" name="Picture 3" descr="Beauty and Fashion Blog: April 20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4152275"/>
            <a:ext cx="2616200" cy="19621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1140557"/>
      </p:ext>
    </p:extLst>
  </p:cSld>
  <p:clrMapOvr>
    <a:masterClrMapping/>
  </p:clrMapOvr>
  <mc:AlternateContent xmlns:mc="http://schemas.openxmlformats.org/markup-compatibility/2006">
    <mc:Choice xmlns:p14="http://schemas.microsoft.com/office/powerpoint/2010/main" Requires="p14">
      <p:transition spd="slow" p14:dur="2000" advTm="26512"/>
    </mc:Choice>
    <mc:Fallback>
      <p:transition spd="slow" advTm="26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3"/>
          <p:cNvSpPr>
            <a:spLocks noGrp="1" noChangeArrowheads="1"/>
          </p:cNvSpPr>
          <p:nvPr>
            <p:ph idx="1"/>
          </p:nvPr>
        </p:nvSpPr>
        <p:spPr>
          <a:xfrm>
            <a:off x="457200" y="1219200"/>
            <a:ext cx="8229600" cy="4953000"/>
          </a:xfrm>
          <a:ln>
            <a:solidFill>
              <a:schemeClr val="bg1">
                <a:lumMod val="50000"/>
              </a:schemeClr>
            </a:solidFill>
          </a:ln>
        </p:spPr>
        <p:txBody>
          <a:bodyPr>
            <a:normAutofit fontScale="92500" lnSpcReduction="20000"/>
          </a:bodyPr>
          <a:lstStyle/>
          <a:p>
            <a:pPr eaLnBrk="1" hangingPunct="1">
              <a:lnSpc>
                <a:spcPct val="80000"/>
              </a:lnSpc>
              <a:buFont typeface="Arial" panose="020B0604020202020204" pitchFamily="34" charset="0"/>
              <a:buChar char="•"/>
              <a:defRPr/>
            </a:pPr>
            <a:endParaRPr lang="en-US" sz="2000" u="sng" dirty="0"/>
          </a:p>
          <a:p>
            <a:pPr eaLnBrk="1" hangingPunct="1">
              <a:lnSpc>
                <a:spcPct val="80000"/>
              </a:lnSpc>
              <a:buFont typeface="Arial" panose="020B0604020202020204" pitchFamily="34" charset="0"/>
              <a:buChar char="•"/>
              <a:defRPr/>
            </a:pPr>
            <a:r>
              <a:rPr lang="en-US" sz="2000" u="sng" dirty="0"/>
              <a:t>For more information</a:t>
            </a:r>
            <a:r>
              <a:rPr lang="en-US" sz="2000" dirty="0"/>
              <a:t>:</a:t>
            </a:r>
          </a:p>
          <a:p>
            <a:pPr eaLnBrk="1" hangingPunct="1">
              <a:lnSpc>
                <a:spcPct val="80000"/>
              </a:lnSpc>
              <a:buFont typeface="Wingdings" charset="2"/>
              <a:buNone/>
              <a:defRPr/>
            </a:pPr>
            <a:endParaRPr lang="en-US" sz="1200" dirty="0">
              <a:solidFill>
                <a:srgbClr val="000000"/>
              </a:solidFill>
            </a:endParaRPr>
          </a:p>
          <a:p>
            <a:pPr eaLnBrk="1" hangingPunct="1">
              <a:lnSpc>
                <a:spcPct val="80000"/>
              </a:lnSpc>
              <a:buFont typeface="Wingdings" charset="2"/>
              <a:buNone/>
              <a:defRPr/>
            </a:pPr>
            <a:r>
              <a:rPr lang="en-US" sz="2000" dirty="0">
                <a:solidFill>
                  <a:srgbClr val="000000"/>
                </a:solidFill>
              </a:rPr>
              <a:t>	USDA Food and Nutrition Service </a:t>
            </a:r>
          </a:p>
          <a:p>
            <a:pPr eaLnBrk="1" hangingPunct="1">
              <a:lnSpc>
                <a:spcPct val="80000"/>
              </a:lnSpc>
              <a:buFont typeface="Wingdings" charset="2"/>
              <a:buNone/>
              <a:defRPr/>
            </a:pPr>
            <a:r>
              <a:rPr lang="en-US" sz="2000" dirty="0">
                <a:solidFill>
                  <a:srgbClr val="000000"/>
                </a:solidFill>
              </a:rPr>
              <a:t>   Office of Civil Rights, Northeast Region</a:t>
            </a:r>
          </a:p>
          <a:p>
            <a:pPr eaLnBrk="1" hangingPunct="1">
              <a:lnSpc>
                <a:spcPct val="80000"/>
              </a:lnSpc>
              <a:buFont typeface="Wingdings" charset="2"/>
              <a:buNone/>
              <a:defRPr/>
            </a:pPr>
            <a:r>
              <a:rPr lang="en-US" sz="2000" dirty="0">
                <a:solidFill>
                  <a:srgbClr val="000000"/>
                </a:solidFill>
              </a:rPr>
              <a:t>	10 Causeway Street Room 501</a:t>
            </a:r>
          </a:p>
          <a:p>
            <a:pPr eaLnBrk="1" hangingPunct="1">
              <a:lnSpc>
                <a:spcPct val="80000"/>
              </a:lnSpc>
              <a:buFont typeface="Wingdings" charset="2"/>
              <a:buNone/>
              <a:defRPr/>
            </a:pPr>
            <a:r>
              <a:rPr lang="en-US" sz="2000" dirty="0">
                <a:solidFill>
                  <a:srgbClr val="000000"/>
                </a:solidFill>
              </a:rPr>
              <a:t>	Boston, MA 02222</a:t>
            </a:r>
          </a:p>
          <a:p>
            <a:pPr eaLnBrk="1" hangingPunct="1">
              <a:lnSpc>
                <a:spcPct val="80000"/>
              </a:lnSpc>
              <a:buFont typeface="Wingdings" charset="2"/>
              <a:buNone/>
              <a:defRPr/>
            </a:pPr>
            <a:r>
              <a:rPr lang="en-US" sz="2000" dirty="0">
                <a:solidFill>
                  <a:srgbClr val="000000"/>
                </a:solidFill>
              </a:rPr>
              <a:t>	</a:t>
            </a:r>
          </a:p>
          <a:p>
            <a:pPr eaLnBrk="1" hangingPunct="1">
              <a:lnSpc>
                <a:spcPct val="80000"/>
              </a:lnSpc>
              <a:buFont typeface="Wingdings" charset="2"/>
              <a:buNone/>
              <a:defRPr/>
            </a:pPr>
            <a:r>
              <a:rPr lang="en-US" sz="2000" b="1" dirty="0">
                <a:solidFill>
                  <a:srgbClr val="000000"/>
                </a:solidFill>
              </a:rPr>
              <a:t>OR</a:t>
            </a:r>
          </a:p>
          <a:p>
            <a:pPr eaLnBrk="1" hangingPunct="1">
              <a:lnSpc>
                <a:spcPct val="80000"/>
              </a:lnSpc>
              <a:buFont typeface="Wingdings" charset="2"/>
              <a:buNone/>
              <a:defRPr/>
            </a:pPr>
            <a:r>
              <a:rPr lang="en-US" sz="2000" dirty="0">
                <a:solidFill>
                  <a:srgbClr val="000000"/>
                </a:solidFill>
              </a:rPr>
              <a:t>	</a:t>
            </a:r>
          </a:p>
          <a:p>
            <a:pPr eaLnBrk="1" hangingPunct="1">
              <a:lnSpc>
                <a:spcPct val="80000"/>
              </a:lnSpc>
              <a:buFont typeface="Wingdings" charset="2"/>
              <a:buNone/>
              <a:defRPr/>
            </a:pPr>
            <a:r>
              <a:rPr lang="en-US" sz="2000" dirty="0">
                <a:solidFill>
                  <a:srgbClr val="000000"/>
                </a:solidFill>
              </a:rPr>
              <a:t>	NH Department of Education</a:t>
            </a:r>
          </a:p>
          <a:p>
            <a:pPr eaLnBrk="1" hangingPunct="1">
              <a:lnSpc>
                <a:spcPct val="80000"/>
              </a:lnSpc>
              <a:buFont typeface="Wingdings" charset="2"/>
              <a:buNone/>
              <a:defRPr/>
            </a:pPr>
            <a:r>
              <a:rPr lang="en-US" sz="2000" dirty="0">
                <a:solidFill>
                  <a:srgbClr val="000000"/>
                </a:solidFill>
              </a:rPr>
              <a:t>	Office of Nutrition Programs and Services</a:t>
            </a:r>
          </a:p>
          <a:p>
            <a:pPr eaLnBrk="1" hangingPunct="1">
              <a:lnSpc>
                <a:spcPct val="80000"/>
              </a:lnSpc>
              <a:buFont typeface="Wingdings" charset="2"/>
              <a:buNone/>
              <a:defRPr/>
            </a:pPr>
            <a:r>
              <a:rPr lang="en-US" sz="2000" dirty="0">
                <a:solidFill>
                  <a:srgbClr val="000000"/>
                </a:solidFill>
              </a:rPr>
              <a:t>	25 Hall Street</a:t>
            </a:r>
          </a:p>
          <a:p>
            <a:pPr eaLnBrk="1" hangingPunct="1">
              <a:lnSpc>
                <a:spcPct val="80000"/>
              </a:lnSpc>
              <a:buFont typeface="Wingdings" charset="2"/>
              <a:buNone/>
              <a:defRPr/>
            </a:pPr>
            <a:r>
              <a:rPr lang="en-US" sz="2000" dirty="0">
                <a:solidFill>
                  <a:srgbClr val="000000"/>
                </a:solidFill>
              </a:rPr>
              <a:t>	Concord, NH  03301	</a:t>
            </a:r>
          </a:p>
          <a:p>
            <a:pPr eaLnBrk="1" hangingPunct="1">
              <a:lnSpc>
                <a:spcPct val="80000"/>
              </a:lnSpc>
              <a:buFont typeface="Wingdings" charset="2"/>
              <a:buNone/>
              <a:defRPr/>
            </a:pPr>
            <a:r>
              <a:rPr lang="en-US" sz="2000" dirty="0"/>
              <a:t>	</a:t>
            </a:r>
          </a:p>
          <a:p>
            <a:pPr eaLnBrk="1" hangingPunct="1">
              <a:lnSpc>
                <a:spcPct val="80000"/>
              </a:lnSpc>
              <a:buFont typeface="Arial" panose="020B0604020202020204" pitchFamily="34" charset="0"/>
              <a:buChar char="•"/>
              <a:defRPr/>
            </a:pPr>
            <a:r>
              <a:rPr lang="en-US" sz="2000" u="sng" dirty="0"/>
              <a:t>Or contact</a:t>
            </a:r>
            <a:r>
              <a:rPr lang="en-US" sz="2000" dirty="0"/>
              <a:t>: </a:t>
            </a:r>
          </a:p>
          <a:p>
            <a:pPr eaLnBrk="1" hangingPunct="1">
              <a:lnSpc>
                <a:spcPct val="80000"/>
              </a:lnSpc>
              <a:buFont typeface="Wingdings" charset="2"/>
              <a:buNone/>
              <a:defRPr/>
            </a:pPr>
            <a:endParaRPr lang="en-US" sz="1200" dirty="0"/>
          </a:p>
          <a:p>
            <a:pPr eaLnBrk="1" hangingPunct="1">
              <a:lnSpc>
                <a:spcPct val="80000"/>
              </a:lnSpc>
              <a:buFont typeface="Wingdings" charset="2"/>
              <a:buNone/>
              <a:defRPr/>
            </a:pPr>
            <a:r>
              <a:rPr lang="en-US" sz="2000" dirty="0"/>
              <a:t>	Federal:  Steve Miliano		State:  Kelly Rambeau</a:t>
            </a:r>
          </a:p>
          <a:p>
            <a:pPr eaLnBrk="1" hangingPunct="1">
              <a:lnSpc>
                <a:spcPct val="80000"/>
              </a:lnSpc>
              <a:buFont typeface="Wingdings" charset="2"/>
              <a:buNone/>
              <a:defRPr/>
            </a:pPr>
            <a:r>
              <a:rPr lang="en-US" sz="2000" dirty="0"/>
              <a:t>   Regional Civil Rights Officer		Administrator, NH ONPS</a:t>
            </a:r>
          </a:p>
          <a:p>
            <a:pPr eaLnBrk="1" hangingPunct="1">
              <a:lnSpc>
                <a:spcPct val="80000"/>
              </a:lnSpc>
              <a:buFont typeface="Wingdings" charset="2"/>
              <a:buNone/>
              <a:defRPr/>
            </a:pPr>
            <a:r>
              <a:rPr lang="en-US" sz="2000" dirty="0"/>
              <a:t>	</a:t>
            </a:r>
            <a:r>
              <a:rPr lang="en-US" sz="2000" dirty="0">
                <a:solidFill>
                  <a:srgbClr val="0070C0"/>
                </a:solidFill>
                <a:hlinkClick r:id="rId5"/>
              </a:rPr>
              <a:t>stephen.miliano@usda.gov</a:t>
            </a:r>
            <a:r>
              <a:rPr lang="en-US" sz="2000" dirty="0">
                <a:solidFill>
                  <a:srgbClr val="0070C0"/>
                </a:solidFill>
              </a:rPr>
              <a:t>		</a:t>
            </a:r>
            <a:r>
              <a:rPr lang="en-US" sz="2000" dirty="0">
                <a:solidFill>
                  <a:schemeClr val="accent3"/>
                </a:solidFill>
                <a:hlinkClick r:id="rId6"/>
              </a:rPr>
              <a:t>kelly.a.rambeau@doe.nh.gov</a:t>
            </a:r>
            <a:r>
              <a:rPr lang="en-US" sz="2000" dirty="0">
                <a:solidFill>
                  <a:schemeClr val="accent3"/>
                </a:solidFill>
              </a:rPr>
              <a:t> </a:t>
            </a:r>
            <a:r>
              <a:rPr lang="en-US" sz="2000" dirty="0">
                <a:solidFill>
                  <a:srgbClr val="0070C0"/>
                </a:solidFill>
              </a:rPr>
              <a:t> </a:t>
            </a:r>
          </a:p>
          <a:p>
            <a:pPr eaLnBrk="1" hangingPunct="1">
              <a:lnSpc>
                <a:spcPct val="80000"/>
              </a:lnSpc>
              <a:buFont typeface="Wingdings" charset="2"/>
              <a:buNone/>
              <a:defRPr/>
            </a:pPr>
            <a:r>
              <a:rPr lang="en-US" sz="2000" dirty="0"/>
              <a:t>	Office:  (617) 565-6424		Phone:  603-271-3860</a:t>
            </a:r>
          </a:p>
          <a:p>
            <a:pPr eaLnBrk="1" hangingPunct="1">
              <a:lnSpc>
                <a:spcPct val="80000"/>
              </a:lnSpc>
              <a:buFont typeface="Wingdings" charset="2"/>
              <a:buNone/>
              <a:defRPr/>
            </a:pPr>
            <a:r>
              <a:rPr lang="en-US" sz="2000" dirty="0"/>
              <a:t>    FAX:  (617) 565-6473		</a:t>
            </a:r>
          </a:p>
          <a:p>
            <a:pPr eaLnBrk="1" hangingPunct="1">
              <a:lnSpc>
                <a:spcPct val="80000"/>
              </a:lnSpc>
              <a:buFont typeface="Wingdings" charset="2"/>
              <a:buNone/>
              <a:defRPr/>
            </a:pPr>
            <a:endParaRPr lang="en-US" sz="2000" dirty="0"/>
          </a:p>
          <a:p>
            <a:pPr eaLnBrk="1" hangingPunct="1">
              <a:lnSpc>
                <a:spcPct val="80000"/>
              </a:lnSpc>
              <a:buFont typeface="Wingdings" charset="2"/>
              <a:buNone/>
              <a:defRPr/>
            </a:pPr>
            <a:endParaRPr lang="en-US" sz="2000" dirty="0"/>
          </a:p>
        </p:txBody>
      </p:sp>
      <p:sp>
        <p:nvSpPr>
          <p:cNvPr id="47106" name="Slide Number Placeholder 5"/>
          <p:cNvSpPr>
            <a:spLocks noGrp="1"/>
          </p:cNvSpPr>
          <p:nvPr>
            <p:ph type="sldNum" sz="quarter" idx="12"/>
          </p:nvPr>
        </p:nvSpPr>
        <p:spPr>
          <a:noFill/>
        </p:spPr>
        <p:txBody>
          <a:bodyPr/>
          <a:lstStyle/>
          <a:p>
            <a:fld id="{539B54FC-B7B7-4802-942F-4EF6664FAB23}" type="slidenum">
              <a:rPr lang="en-US" smtClean="0"/>
              <a:pPr/>
              <a:t>53</a:t>
            </a:fld>
            <a:endParaRPr lang="en-US" dirty="0"/>
          </a:p>
        </p:txBody>
      </p:sp>
      <p:sp>
        <p:nvSpPr>
          <p:cNvPr id="47107" name="Rectangle 2"/>
          <p:cNvSpPr>
            <a:spLocks noGrp="1" noChangeArrowheads="1"/>
          </p:cNvSpPr>
          <p:nvPr>
            <p:ph type="title"/>
          </p:nvPr>
        </p:nvSpPr>
        <p:spPr>
          <a:xfrm>
            <a:off x="457200" y="274638"/>
            <a:ext cx="8229600" cy="944562"/>
          </a:xfrm>
        </p:spPr>
        <p:txBody>
          <a:bodyPr>
            <a:normAutofit/>
          </a:bodyPr>
          <a:lstStyle/>
          <a:p>
            <a:pPr algn="ctr" eaLnBrk="1" hangingPunct="1"/>
            <a:r>
              <a:rPr lang="en-US" sz="3700" dirty="0"/>
              <a:t>Contact Information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491"/>
    </mc:Choice>
    <mc:Fallback>
      <p:transition spd="slow" advTm="23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idx="1"/>
          </p:nvPr>
        </p:nvSpPr>
        <p:spPr>
          <a:xfrm>
            <a:off x="457200" y="1481328"/>
            <a:ext cx="8229600" cy="4843272"/>
          </a:xfrm>
        </p:spPr>
        <p:txBody>
          <a:bodyPr>
            <a:normAutofit fontScale="85000" lnSpcReduction="20000"/>
          </a:bodyPr>
          <a:lstStyle/>
          <a:p>
            <a:pPr eaLnBrk="1" hangingPunct="1">
              <a:spcAft>
                <a:spcPts val="1200"/>
              </a:spcAft>
              <a:buFont typeface="Arial" panose="020B0604020202020204" pitchFamily="34" charset="0"/>
              <a:buChar char="•"/>
            </a:pPr>
            <a:r>
              <a:rPr lang="en-US" dirty="0"/>
              <a:t>28 CFR Part 42:  Nondiscrimination in Federally Assisted Programs</a:t>
            </a:r>
          </a:p>
          <a:p>
            <a:pPr eaLnBrk="1" hangingPunct="1">
              <a:spcAft>
                <a:spcPts val="1200"/>
              </a:spcAft>
              <a:buFont typeface="Arial" panose="020B0604020202020204" pitchFamily="34" charset="0"/>
              <a:buChar char="•"/>
            </a:pPr>
            <a:r>
              <a:rPr lang="en-US" dirty="0"/>
              <a:t>FNS Instruction 113-1 Appendix B (NSLP, SMP, SBP, SFSP, CACFP)</a:t>
            </a:r>
          </a:p>
          <a:p>
            <a:pPr eaLnBrk="1" hangingPunct="1">
              <a:spcAft>
                <a:spcPts val="1200"/>
              </a:spcAft>
              <a:buFont typeface="Arial" panose="020B0604020202020204" pitchFamily="34" charset="0"/>
              <a:buChar char="•"/>
            </a:pPr>
            <a:r>
              <a:rPr lang="en-US" dirty="0"/>
              <a:t>Executive Order 13166 - addresses/improves access requirements for persons with Limited English Proficiency (LEP)</a:t>
            </a:r>
          </a:p>
          <a:p>
            <a:pPr eaLnBrk="1" hangingPunct="1">
              <a:spcAft>
                <a:spcPts val="1200"/>
              </a:spcAft>
              <a:buFont typeface="Arial" panose="020B0604020202020204" pitchFamily="34" charset="0"/>
              <a:buChar char="•"/>
            </a:pPr>
            <a:r>
              <a:rPr lang="en-US" dirty="0"/>
              <a:t>7 CFR Part 16, “Equal Opportunity for Religious Organizations” – allows religiously affiliated organizations to compete equally for USDA assistance</a:t>
            </a:r>
          </a:p>
          <a:p>
            <a:pPr eaLnBrk="1" hangingPunct="1">
              <a:spcAft>
                <a:spcPts val="1200"/>
              </a:spcAft>
              <a:buFont typeface="Arial" panose="020B0604020202020204" pitchFamily="34" charset="0"/>
              <a:buChar char="•"/>
            </a:pPr>
            <a:r>
              <a:rPr lang="en-US" dirty="0"/>
              <a:t>USDA Departmental Regulation 4330-002 – prohibits discrimination in programs and activities receiving Federal financial assistance from USDA</a:t>
            </a:r>
          </a:p>
          <a:p>
            <a:pPr eaLnBrk="1" hangingPunct="1">
              <a:lnSpc>
                <a:spcPct val="90000"/>
              </a:lnSpc>
            </a:pPr>
            <a:endParaRPr lang="en-US" dirty="0"/>
          </a:p>
        </p:txBody>
      </p:sp>
      <p:sp>
        <p:nvSpPr>
          <p:cNvPr id="4" name="Slide Number Placeholder 3"/>
          <p:cNvSpPr>
            <a:spLocks noGrp="1"/>
          </p:cNvSpPr>
          <p:nvPr>
            <p:ph type="sldNum" sz="quarter" idx="12"/>
          </p:nvPr>
        </p:nvSpPr>
        <p:spPr/>
        <p:txBody>
          <a:bodyPr/>
          <a:lstStyle/>
          <a:p>
            <a:pPr>
              <a:defRPr/>
            </a:pPr>
            <a:fld id="{0D7D7E34-D3AE-46D9-8BC5-0BC666656BA2}" type="slidenum">
              <a:rPr lang="en-US" smtClean="0"/>
              <a:pPr>
                <a:defRPr/>
              </a:pPr>
              <a:t>6</a:t>
            </a:fld>
            <a:endParaRPr lang="en-US" dirty="0"/>
          </a:p>
        </p:txBody>
      </p:sp>
      <p:sp>
        <p:nvSpPr>
          <p:cNvPr id="6147" name="Rectangle 2"/>
          <p:cNvSpPr>
            <a:spLocks noGrp="1" noChangeArrowheads="1"/>
          </p:cNvSpPr>
          <p:nvPr>
            <p:ph type="title"/>
          </p:nvPr>
        </p:nvSpPr>
        <p:spPr/>
        <p:txBody>
          <a:bodyPr>
            <a:normAutofit/>
          </a:bodyPr>
          <a:lstStyle/>
          <a:p>
            <a:pPr algn="ctr" eaLnBrk="1" hangingPunct="1"/>
            <a:r>
              <a:rPr lang="en-US" dirty="0"/>
              <a:t>CR Program Authorities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93914969"/>
      </p:ext>
    </p:extLst>
  </p:cSld>
  <p:clrMapOvr>
    <a:masterClrMapping/>
  </p:clrMapOvr>
  <mc:AlternateContent xmlns:mc="http://schemas.openxmlformats.org/markup-compatibility/2006">
    <mc:Choice xmlns:p14="http://schemas.microsoft.com/office/powerpoint/2010/main" Requires="p14">
      <p:transition spd="slow" p14:dur="2000" advTm="23185"/>
    </mc:Choice>
    <mc:Fallback>
      <p:transition spd="slow" advTm="23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p:cNvSpPr>
            <a:spLocks noGrp="1" noChangeArrowheads="1"/>
          </p:cNvSpPr>
          <p:nvPr>
            <p:ph idx="1"/>
          </p:nvPr>
        </p:nvSpPr>
        <p:spPr/>
        <p:txBody>
          <a:bodyPr/>
          <a:lstStyle/>
          <a:p>
            <a:pPr eaLnBrk="1" hangingPunct="1">
              <a:lnSpc>
                <a:spcPct val="80000"/>
              </a:lnSpc>
            </a:pPr>
            <a:endParaRPr lang="en-US" sz="2800" dirty="0"/>
          </a:p>
          <a:p>
            <a:pPr eaLnBrk="1" hangingPunct="1">
              <a:lnSpc>
                <a:spcPct val="80000"/>
              </a:lnSpc>
              <a:buNone/>
            </a:pPr>
            <a:r>
              <a:rPr lang="en-US" sz="2500" dirty="0"/>
              <a:t>7 CFR Part 16:</a:t>
            </a:r>
          </a:p>
          <a:p>
            <a:pPr eaLnBrk="1" hangingPunct="1">
              <a:lnSpc>
                <a:spcPct val="80000"/>
              </a:lnSpc>
              <a:buNone/>
            </a:pPr>
            <a:endParaRPr lang="en-US" sz="2800" dirty="0"/>
          </a:p>
          <a:p>
            <a:pPr lvl="0">
              <a:buClr>
                <a:srgbClr val="2DA2BF"/>
              </a:buClr>
              <a:buFont typeface="Wingdings" panose="05000000000000000000" pitchFamily="2" charset="2"/>
              <a:buChar char="Ø"/>
            </a:pPr>
            <a:r>
              <a:rPr lang="en-US" sz="2800" dirty="0">
                <a:solidFill>
                  <a:prstClr val="black"/>
                </a:solidFill>
                <a:latin typeface="Arial" panose="020B0604020202020204" pitchFamily="34" charset="0"/>
                <a:cs typeface="Arial" panose="020B0604020202020204" pitchFamily="34" charset="0"/>
              </a:rPr>
              <a:t> This regulation ensures a religious organization is eligible, on the same basis as any other eligible private organization, to access and participate in USDA assistance programs.  </a:t>
            </a:r>
          </a:p>
          <a:p>
            <a:pPr marL="109728" indent="0" eaLnBrk="1" hangingPunct="1">
              <a:lnSpc>
                <a:spcPct val="80000"/>
              </a:lnSpc>
              <a:buNone/>
            </a:pPr>
            <a:r>
              <a:rPr lang="en-US" sz="2600" dirty="0"/>
              <a:t>  </a:t>
            </a:r>
          </a:p>
          <a:p>
            <a:pPr eaLnBrk="1" hangingPunct="1">
              <a:lnSpc>
                <a:spcPct val="80000"/>
              </a:lnSpc>
            </a:pPr>
            <a:endParaRPr lang="en-US" dirty="0"/>
          </a:p>
          <a:p>
            <a:pPr lvl="1" eaLnBrk="1" hangingPunct="1">
              <a:lnSpc>
                <a:spcPct val="80000"/>
              </a:lnSpc>
            </a:pPr>
            <a:endParaRPr lang="en-US" dirty="0"/>
          </a:p>
          <a:p>
            <a:pPr eaLnBrk="1" hangingPunct="1">
              <a:lnSpc>
                <a:spcPct val="80000"/>
              </a:lnSpc>
            </a:pPr>
            <a:endParaRPr lang="en-US" dirty="0"/>
          </a:p>
          <a:p>
            <a:pPr eaLnBrk="1" hangingPunct="1">
              <a:lnSpc>
                <a:spcPct val="80000"/>
              </a:lnSpc>
            </a:pPr>
            <a:endParaRPr lang="en-US" sz="1000" dirty="0"/>
          </a:p>
        </p:txBody>
      </p:sp>
      <p:sp>
        <p:nvSpPr>
          <p:cNvPr id="4" name="Slide Number Placeholder 3"/>
          <p:cNvSpPr>
            <a:spLocks noGrp="1"/>
          </p:cNvSpPr>
          <p:nvPr>
            <p:ph type="sldNum" sz="quarter" idx="12"/>
          </p:nvPr>
        </p:nvSpPr>
        <p:spPr/>
        <p:txBody>
          <a:bodyPr/>
          <a:lstStyle/>
          <a:p>
            <a:pPr>
              <a:defRPr/>
            </a:pPr>
            <a:fld id="{0D7D7E34-D3AE-46D9-8BC5-0BC666656BA2}" type="slidenum">
              <a:rPr lang="en-US" smtClean="0"/>
              <a:pPr>
                <a:defRPr/>
              </a:pPr>
              <a:t>7</a:t>
            </a:fld>
            <a:endParaRPr lang="en-US" dirty="0"/>
          </a:p>
        </p:txBody>
      </p:sp>
      <p:sp>
        <p:nvSpPr>
          <p:cNvPr id="15363" name="Rectangle 2"/>
          <p:cNvSpPr>
            <a:spLocks noGrp="1" noChangeArrowheads="1"/>
          </p:cNvSpPr>
          <p:nvPr>
            <p:ph type="title"/>
          </p:nvPr>
        </p:nvSpPr>
        <p:spPr>
          <a:xfrm>
            <a:off x="533400" y="274638"/>
            <a:ext cx="8153400" cy="1143000"/>
          </a:xfrm>
        </p:spPr>
        <p:txBody>
          <a:bodyPr>
            <a:normAutofit fontScale="90000"/>
          </a:bodyPr>
          <a:lstStyle/>
          <a:p>
            <a:pPr algn="ctr" eaLnBrk="1" hangingPunct="1"/>
            <a:r>
              <a:rPr lang="en-US" dirty="0"/>
              <a:t>Equal Opportunity for Religious Organizations (Regulation)</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40980254"/>
      </p:ext>
    </p:extLst>
  </p:cSld>
  <p:clrMapOvr>
    <a:masterClrMapping/>
  </p:clrMapOvr>
  <mc:AlternateContent xmlns:mc="http://schemas.openxmlformats.org/markup-compatibility/2006">
    <mc:Choice xmlns:p14="http://schemas.microsoft.com/office/powerpoint/2010/main" Requires="p14">
      <p:transition spd="slow" p14:dur="2000" advTm="21136"/>
    </mc:Choice>
    <mc:Fallback>
      <p:transition spd="slow" advTm="21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8"/>
            <a:ext cx="8305800" cy="4525963"/>
          </a:xfrm>
        </p:spPr>
        <p:txBody>
          <a:bodyPr>
            <a:normAutofit/>
          </a:bodyPr>
          <a:lstStyle/>
          <a:p>
            <a:pPr algn="ctr">
              <a:lnSpc>
                <a:spcPct val="90000"/>
              </a:lnSpc>
              <a:spcBef>
                <a:spcPct val="0"/>
              </a:spcBef>
              <a:buFontTx/>
              <a:buNone/>
            </a:pPr>
            <a:endParaRPr lang="en-US" sz="1200" dirty="0"/>
          </a:p>
          <a:p>
            <a:pPr algn="ctr">
              <a:lnSpc>
                <a:spcPct val="90000"/>
              </a:lnSpc>
              <a:spcBef>
                <a:spcPct val="0"/>
              </a:spcBef>
              <a:buFontTx/>
              <a:buNone/>
            </a:pPr>
            <a:r>
              <a:rPr lang="en-US" dirty="0"/>
              <a:t>“Different treatment which makes a distinction of one person or a group of persons from </a:t>
            </a:r>
          </a:p>
          <a:p>
            <a:pPr algn="ctr">
              <a:lnSpc>
                <a:spcPct val="90000"/>
              </a:lnSpc>
              <a:spcBef>
                <a:spcPct val="0"/>
              </a:spcBef>
              <a:buFontTx/>
              <a:buNone/>
            </a:pPr>
            <a:r>
              <a:rPr lang="en-US" dirty="0"/>
              <a:t>others; either intentionally, by neglect, or </a:t>
            </a:r>
          </a:p>
          <a:p>
            <a:pPr marL="457200" indent="-457200" algn="ctr">
              <a:lnSpc>
                <a:spcPct val="90000"/>
              </a:lnSpc>
              <a:buNone/>
            </a:pPr>
            <a:r>
              <a:rPr lang="en-US" dirty="0"/>
              <a:t>by the actions or lack of actions...”</a:t>
            </a:r>
          </a:p>
          <a:p>
            <a:pPr marL="233363" indent="-233363">
              <a:lnSpc>
                <a:spcPct val="90000"/>
              </a:lnSpc>
              <a:buNone/>
            </a:pPr>
            <a:r>
              <a:rPr lang="en-US" dirty="0"/>
              <a:t>  </a:t>
            </a:r>
          </a:p>
          <a:p>
            <a:pPr marL="233363" indent="49213">
              <a:lnSpc>
                <a:spcPct val="90000"/>
              </a:lnSpc>
              <a:buNone/>
            </a:pPr>
            <a:r>
              <a:rPr lang="en-US" dirty="0"/>
              <a:t>For FNS programs discussed today, complaints are based on one or more of the six Federally protected bases:</a:t>
            </a:r>
          </a:p>
          <a:p>
            <a:pPr algn="ctr">
              <a:lnSpc>
                <a:spcPct val="90000"/>
              </a:lnSpc>
              <a:spcBef>
                <a:spcPct val="0"/>
              </a:spcBef>
              <a:buFontTx/>
              <a:buNone/>
            </a:pPr>
            <a:endParaRPr lang="en-US" dirty="0"/>
          </a:p>
          <a:p>
            <a:endParaRPr lang="en-US" dirty="0"/>
          </a:p>
        </p:txBody>
      </p:sp>
      <p:sp>
        <p:nvSpPr>
          <p:cNvPr id="4" name="Slide Number Placeholder 3"/>
          <p:cNvSpPr>
            <a:spLocks noGrp="1"/>
          </p:cNvSpPr>
          <p:nvPr>
            <p:ph type="sldNum" sz="quarter" idx="12"/>
          </p:nvPr>
        </p:nvSpPr>
        <p:spPr/>
        <p:txBody>
          <a:bodyPr/>
          <a:lstStyle/>
          <a:p>
            <a:pPr>
              <a:defRPr/>
            </a:pPr>
            <a:fld id="{0D7D7E34-D3AE-46D9-8BC5-0BC666656BA2}" type="slidenum">
              <a:rPr lang="en-US" smtClean="0"/>
              <a:pPr>
                <a:defRPr/>
              </a:pPr>
              <a:t>8</a:t>
            </a:fld>
            <a:endParaRPr lang="en-US" dirty="0"/>
          </a:p>
        </p:txBody>
      </p:sp>
      <p:sp>
        <p:nvSpPr>
          <p:cNvPr id="2" name="Title 1"/>
          <p:cNvSpPr>
            <a:spLocks noGrp="1"/>
          </p:cNvSpPr>
          <p:nvPr>
            <p:ph type="title"/>
          </p:nvPr>
        </p:nvSpPr>
        <p:spPr/>
        <p:txBody>
          <a:bodyPr>
            <a:normAutofit/>
          </a:bodyPr>
          <a:lstStyle/>
          <a:p>
            <a:pPr algn="ctr"/>
            <a:r>
              <a:rPr lang="en-US" sz="3700" dirty="0"/>
              <a:t>What is discrimination?</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54849676"/>
      </p:ext>
    </p:extLst>
  </p:cSld>
  <p:clrMapOvr>
    <a:masterClrMapping/>
  </p:clrMapOvr>
  <mc:AlternateContent xmlns:mc="http://schemas.openxmlformats.org/markup-compatibility/2006">
    <mc:Choice xmlns:p14="http://schemas.microsoft.com/office/powerpoint/2010/main" Requires="p14">
      <p:transition spd="slow" p14:dur="2000" advTm="30794"/>
    </mc:Choice>
    <mc:Fallback>
      <p:transition spd="slow" advTm="30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lnSpc>
                <a:spcPct val="90000"/>
              </a:lnSpc>
              <a:spcBef>
                <a:spcPct val="0"/>
              </a:spcBef>
              <a:buFontTx/>
              <a:buNone/>
            </a:pPr>
            <a:endParaRPr lang="en-US" sz="1200" dirty="0"/>
          </a:p>
          <a:p>
            <a:pPr algn="ctr">
              <a:lnSpc>
                <a:spcPct val="90000"/>
              </a:lnSpc>
              <a:spcBef>
                <a:spcPct val="0"/>
              </a:spcBef>
              <a:buFontTx/>
              <a:buNone/>
            </a:pPr>
            <a:endParaRPr lang="en-US" dirty="0"/>
          </a:p>
          <a:p>
            <a:pPr marL="876300" lvl="1" indent="-419100">
              <a:lnSpc>
                <a:spcPct val="90000"/>
              </a:lnSpc>
              <a:buClr>
                <a:schemeClr val="tx2"/>
              </a:buClr>
              <a:buFont typeface="Arial" charset="0"/>
              <a:buAutoNum type="arabicParenR"/>
            </a:pPr>
            <a:r>
              <a:rPr lang="en-US" sz="2800" dirty="0"/>
              <a:t>Race,</a:t>
            </a:r>
          </a:p>
          <a:p>
            <a:pPr marL="876300" lvl="1" indent="-419100">
              <a:lnSpc>
                <a:spcPct val="90000"/>
              </a:lnSpc>
              <a:buClr>
                <a:schemeClr val="tx2"/>
              </a:buClr>
              <a:buFont typeface="Arial" charset="0"/>
              <a:buAutoNum type="arabicParenR"/>
            </a:pPr>
            <a:r>
              <a:rPr lang="en-US" sz="2800" dirty="0"/>
              <a:t>Color,</a:t>
            </a:r>
          </a:p>
          <a:p>
            <a:pPr marL="876300" lvl="1" indent="-419100">
              <a:lnSpc>
                <a:spcPct val="90000"/>
              </a:lnSpc>
              <a:buClr>
                <a:schemeClr val="tx2"/>
              </a:buClr>
              <a:buFont typeface="Arial" charset="0"/>
              <a:buAutoNum type="arabicParenR"/>
            </a:pPr>
            <a:r>
              <a:rPr lang="en-US" sz="2800" dirty="0"/>
              <a:t>National Origin,</a:t>
            </a:r>
          </a:p>
          <a:p>
            <a:pPr marL="876300" lvl="1" indent="-419100">
              <a:lnSpc>
                <a:spcPct val="90000"/>
              </a:lnSpc>
              <a:buClr>
                <a:schemeClr val="tx2"/>
              </a:buClr>
              <a:buFont typeface="Arial" charset="0"/>
              <a:buAutoNum type="arabicParenR"/>
            </a:pPr>
            <a:r>
              <a:rPr lang="en-US" sz="2800" dirty="0"/>
              <a:t>Age,</a:t>
            </a:r>
          </a:p>
          <a:p>
            <a:pPr marL="876300" lvl="1" indent="-419100">
              <a:lnSpc>
                <a:spcPct val="90000"/>
              </a:lnSpc>
              <a:buClr>
                <a:schemeClr val="tx2"/>
              </a:buClr>
              <a:buFont typeface="Arial" charset="0"/>
              <a:buAutoNum type="arabicParenR"/>
            </a:pPr>
            <a:r>
              <a:rPr lang="en-US" sz="2800" dirty="0"/>
              <a:t>Sex (including gender identity and sexual orientation)</a:t>
            </a:r>
          </a:p>
          <a:p>
            <a:pPr marL="876300" lvl="1" indent="-419100">
              <a:lnSpc>
                <a:spcPct val="90000"/>
              </a:lnSpc>
              <a:buClr>
                <a:schemeClr val="tx2"/>
              </a:buClr>
              <a:buFont typeface="Arial" charset="0"/>
              <a:buAutoNum type="arabicParenR"/>
            </a:pPr>
            <a:r>
              <a:rPr lang="en-US" sz="2800" dirty="0"/>
              <a:t>Disability.</a:t>
            </a:r>
          </a:p>
          <a:p>
            <a:pPr algn="ctr">
              <a:lnSpc>
                <a:spcPct val="90000"/>
              </a:lnSpc>
              <a:spcBef>
                <a:spcPct val="0"/>
              </a:spcBef>
              <a:buFontTx/>
              <a:buNone/>
            </a:pPr>
            <a:endParaRPr lang="en-US" dirty="0"/>
          </a:p>
          <a:p>
            <a:pPr marL="109728" indent="0">
              <a:buNone/>
            </a:pPr>
            <a:endParaRPr lang="en-US" dirty="0"/>
          </a:p>
        </p:txBody>
      </p:sp>
      <p:sp>
        <p:nvSpPr>
          <p:cNvPr id="4" name="Slide Number Placeholder 3"/>
          <p:cNvSpPr>
            <a:spLocks noGrp="1"/>
          </p:cNvSpPr>
          <p:nvPr>
            <p:ph type="sldNum" sz="quarter" idx="12"/>
          </p:nvPr>
        </p:nvSpPr>
        <p:spPr/>
        <p:txBody>
          <a:bodyPr/>
          <a:lstStyle/>
          <a:p>
            <a:pPr>
              <a:defRPr/>
            </a:pPr>
            <a:fld id="{0D7D7E34-D3AE-46D9-8BC5-0BC666656BA2}" type="slidenum">
              <a:rPr lang="en-US" smtClean="0"/>
              <a:pPr>
                <a:defRPr/>
              </a:pPr>
              <a:t>9</a:t>
            </a:fld>
            <a:endParaRPr lang="en-US" dirty="0"/>
          </a:p>
        </p:txBody>
      </p:sp>
      <p:sp>
        <p:nvSpPr>
          <p:cNvPr id="2" name="Title 1"/>
          <p:cNvSpPr>
            <a:spLocks noGrp="1"/>
          </p:cNvSpPr>
          <p:nvPr>
            <p:ph type="title"/>
          </p:nvPr>
        </p:nvSpPr>
        <p:spPr/>
        <p:txBody>
          <a:bodyPr>
            <a:normAutofit/>
          </a:bodyPr>
          <a:lstStyle/>
          <a:p>
            <a:pPr algn="ctr"/>
            <a:r>
              <a:rPr lang="en-US" sz="3700" dirty="0"/>
              <a:t>Federally Protected CR Bases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8565288"/>
      </p:ext>
    </p:extLst>
  </p:cSld>
  <p:clrMapOvr>
    <a:masterClrMapping/>
  </p:clrMapOvr>
  <mc:AlternateContent xmlns:mc="http://schemas.openxmlformats.org/markup-compatibility/2006">
    <mc:Choice xmlns:p14="http://schemas.microsoft.com/office/powerpoint/2010/main" Requires="p14">
      <p:transition spd="slow" p14:dur="2000" advTm="17393"/>
    </mc:Choice>
    <mc:Fallback>
      <p:transition spd="slow" advTm="17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Layers</Template>
  <TotalTime>11698</TotalTime>
  <Words>3400</Words>
  <Application>Microsoft Office PowerPoint</Application>
  <PresentationFormat>On-screen Show (4:3)</PresentationFormat>
  <Paragraphs>547</Paragraphs>
  <Slides>53</Slides>
  <Notes>52</Notes>
  <HiddenSlides>0</HiddenSlides>
  <MMClips>53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53</vt:i4>
      </vt:variant>
    </vt:vector>
  </HeadingPairs>
  <TitlesOfParts>
    <vt:vector size="67" baseType="lpstr">
      <vt:lpstr>Arial</vt:lpstr>
      <vt:lpstr>Arial Black</vt:lpstr>
      <vt:lpstr>Calibri</vt:lpstr>
      <vt:lpstr>Helvetica Neue</vt:lpstr>
      <vt:lpstr>Lucida Sans Unicode</vt:lpstr>
      <vt:lpstr>Noto Symbol</vt:lpstr>
      <vt:lpstr>Rambla</vt:lpstr>
      <vt:lpstr>Tahoma</vt:lpstr>
      <vt:lpstr>Times New Roman</vt:lpstr>
      <vt:lpstr>Verdana</vt:lpstr>
      <vt:lpstr>Wingdings</vt:lpstr>
      <vt:lpstr>Wingdings 2</vt:lpstr>
      <vt:lpstr>Wingdings 3</vt:lpstr>
      <vt:lpstr>Concourse</vt:lpstr>
      <vt:lpstr>Civil Rights    </vt:lpstr>
      <vt:lpstr>Civil Rights </vt:lpstr>
      <vt:lpstr>Civil Rights Program Authorities</vt:lpstr>
      <vt:lpstr>Civil Rights and Program Authorities</vt:lpstr>
      <vt:lpstr>Civil Rights Program Authorities </vt:lpstr>
      <vt:lpstr>CR Program Authorities</vt:lpstr>
      <vt:lpstr>Equal Opportunity for Religious Organizations (Regulation)</vt:lpstr>
      <vt:lpstr>What is discrimination?</vt:lpstr>
      <vt:lpstr>Federally Protected CR Bases</vt:lpstr>
      <vt:lpstr>Additional State Protected Classes</vt:lpstr>
      <vt:lpstr>Language Interpreter in NH</vt:lpstr>
      <vt:lpstr>Assurances</vt:lpstr>
      <vt:lpstr>Assurances continued</vt:lpstr>
      <vt:lpstr>Public Notification</vt:lpstr>
      <vt:lpstr>Elements of Public Notification</vt:lpstr>
      <vt:lpstr>Nondiscrimination Statements</vt:lpstr>
      <vt:lpstr>USDA Nondiscrimination Statement- Food and Nutrition Service</vt:lpstr>
      <vt:lpstr> Nondiscrimination Statement (Spanish)</vt:lpstr>
      <vt:lpstr>Nondiscrimination Statement Continued</vt:lpstr>
      <vt:lpstr>“And Justice For All” Poster</vt:lpstr>
      <vt:lpstr>Race/Ethnicity Data Collection</vt:lpstr>
      <vt:lpstr>Race/Ethnicity Data Collection</vt:lpstr>
      <vt:lpstr>Race/Ethnicity Data Collection</vt:lpstr>
      <vt:lpstr>IMPORTANT CHANGE FOR RACE/ETHNICITY DATA</vt:lpstr>
      <vt:lpstr>Race and Ethnicity Categories -  Two Question Format</vt:lpstr>
      <vt:lpstr>Complaints of Discrimination USDA FNS</vt:lpstr>
      <vt:lpstr>Complaints of Discrimination NH FNS</vt:lpstr>
      <vt:lpstr>COMPLAINT FORMS AND LOGS</vt:lpstr>
      <vt:lpstr>Civil Rights Complaints Form</vt:lpstr>
      <vt:lpstr>Civil Rights Compliance Areas</vt:lpstr>
      <vt:lpstr>Compliance Reviews</vt:lpstr>
      <vt:lpstr>Compliance Review Types</vt:lpstr>
      <vt:lpstr>Pre-Award Compliance Reviews</vt:lpstr>
      <vt:lpstr>Routine (Post-Award) Compliance Reviews</vt:lpstr>
      <vt:lpstr>Routine (Post-Award) Reviews</vt:lpstr>
      <vt:lpstr>Special Compliance Review</vt:lpstr>
      <vt:lpstr>Special Compliance Reviews</vt:lpstr>
      <vt:lpstr> Resolution of Noncompliance</vt:lpstr>
      <vt:lpstr>Voluntary Resolution Agreement</vt:lpstr>
      <vt:lpstr>Why Civil Rights Training?</vt:lpstr>
      <vt:lpstr>  Civil Rights Training   </vt:lpstr>
      <vt:lpstr> Civil Rights Training </vt:lpstr>
      <vt:lpstr>Civil Rights Training</vt:lpstr>
      <vt:lpstr>Disability Access</vt:lpstr>
      <vt:lpstr>Disability Access Continued</vt:lpstr>
      <vt:lpstr> MODIFICATIONS TO ACCOMMODATE DISABLITIES IN MEALS PROGRAMS</vt:lpstr>
      <vt:lpstr>PowerPoint Presentation</vt:lpstr>
      <vt:lpstr>Who are persons with Limited English Proficiency (LEP)?</vt:lpstr>
      <vt:lpstr>LEP and Program Access </vt:lpstr>
      <vt:lpstr>  NH LEP Data</vt:lpstr>
      <vt:lpstr>Bilingual Requirements and  Program Access Resources</vt:lpstr>
      <vt:lpstr>PowerPoint Presentation</vt:lpstr>
      <vt:lpstr>Contact Information</vt:lpstr>
    </vt:vector>
  </TitlesOfParts>
  <Company>FNS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Rights Training: Review of FNS Instruction 113-1</dc:title>
  <dc:creator>USDA</dc:creator>
  <cp:lastModifiedBy>Melissa Poirier</cp:lastModifiedBy>
  <cp:revision>906</cp:revision>
  <cp:lastPrinted>2015-08-12T17:20:57Z</cp:lastPrinted>
  <dcterms:created xsi:type="dcterms:W3CDTF">2006-03-22T01:36:01Z</dcterms:created>
  <dcterms:modified xsi:type="dcterms:W3CDTF">2023-01-30T02:31:37Z</dcterms:modified>
</cp:coreProperties>
</file>